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85"/>
  </p:notesMasterIdLst>
  <p:handoutMasterIdLst>
    <p:handoutMasterId r:id="rId86"/>
  </p:handoutMasterIdLst>
  <p:sldIdLst>
    <p:sldId id="256"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316"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9" r:id="rId78"/>
    <p:sldId id="348" r:id="rId79"/>
    <p:sldId id="350" r:id="rId80"/>
    <p:sldId id="351" r:id="rId81"/>
    <p:sldId id="352" r:id="rId82"/>
    <p:sldId id="354" r:id="rId83"/>
    <p:sldId id="353"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5033" autoAdjust="0"/>
  </p:normalViewPr>
  <p:slideViewPr>
    <p:cSldViewPr snapToGrid="0" snapToObjects="1">
      <p:cViewPr varScale="1">
        <p:scale>
          <a:sx n="111" d="100"/>
          <a:sy n="111" d="100"/>
        </p:scale>
        <p:origin x="480" y="9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11/4/2024</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064C972E-8609-DAA7-5F86-BA1FE130BAD1}"/>
              </a:ext>
            </a:extLst>
          </p:cNvPr>
          <p:cNvSpPr>
            <a:spLocks noGrp="1"/>
          </p:cNvSpPr>
          <p:nvPr>
            <p:ph type="dt" sz="half" idx="10"/>
          </p:nvPr>
        </p:nvSpPr>
        <p:spPr/>
        <p:txBody>
          <a:bodyPr/>
          <a:lstStyle/>
          <a:p>
            <a:fld id="{87DE6118-2437-4B30-8E3C-4D2BE6020583}" type="datetimeFigureOut">
              <a:rPr lang="en-US" smtClean="0"/>
              <a:pPr/>
              <a:t>11/4/2024</a:t>
            </a:fld>
            <a:endParaRPr lang="en-US" dirty="0"/>
          </a:p>
        </p:txBody>
      </p:sp>
      <p:sp>
        <p:nvSpPr>
          <p:cNvPr id="9" name="Footer Placeholder 8">
            <a:extLst>
              <a:ext uri="{FF2B5EF4-FFF2-40B4-BE49-F238E27FC236}">
                <a16:creationId xmlns:a16="http://schemas.microsoft.com/office/drawing/2014/main" id="{FD2D2B56-B473-9C52-ABE1-B7E400E86D5B}"/>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9222F0A9-F271-F8CF-C046-FFBD99FCE914}"/>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11/4/2024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
        <p:nvSpPr>
          <p:cNvPr id="7" name="TextBox 6">
            <a:extLst>
              <a:ext uri="{FF2B5EF4-FFF2-40B4-BE49-F238E27FC236}">
                <a16:creationId xmlns:a16="http://schemas.microsoft.com/office/drawing/2014/main" id="{B3EE93A9-BC43-D9C4-331A-ACBE2108BE76}"/>
              </a:ext>
            </a:extLst>
          </p:cNvPr>
          <p:cNvSpPr txBox="1"/>
          <p:nvPr userDrawn="1"/>
        </p:nvSpPr>
        <p:spPr>
          <a:xfrm rot="20294553">
            <a:off x="316903" y="3127815"/>
            <a:ext cx="11244464" cy="646331"/>
          </a:xfrm>
          <a:prstGeom prst="rect">
            <a:avLst/>
          </a:prstGeom>
          <a:noFill/>
          <a:ln>
            <a:noFill/>
          </a:ln>
        </p:spPr>
        <p:txBody>
          <a:bodyPr wrap="square" rtlCol="0">
            <a:spAutoFit/>
          </a:bodyPr>
          <a:lstStyle/>
          <a:p>
            <a:r>
              <a:rPr lang="en-US" sz="3600" dirty="0">
                <a:solidFill>
                  <a:srgbClr val="FFFF00">
                    <a:alpha val="30000"/>
                  </a:srgbClr>
                </a:solidFill>
              </a:rPr>
              <a:t>FOR VMES STUDENTS ONLY. DO NOT PUBLICLY DISTRIBUTE.</a:t>
            </a:r>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a:normAutofit/>
          </a:bodyPr>
          <a:lstStyle/>
          <a:p>
            <a:r>
              <a:rPr lang="en-US" b="1" dirty="0"/>
              <a:t>Introduction to Data science</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ED5A-F687-203F-EB9D-869C52E87478}"/>
              </a:ext>
            </a:extLst>
          </p:cNvPr>
          <p:cNvSpPr>
            <a:spLocks noGrp="1"/>
          </p:cNvSpPr>
          <p:nvPr>
            <p:ph type="title"/>
          </p:nvPr>
        </p:nvSpPr>
        <p:spPr/>
        <p:txBody>
          <a:bodyPr/>
          <a:lstStyle/>
          <a:p>
            <a:r>
              <a:rPr lang="en-US" dirty="0"/>
              <a:t>Case Study: Smart Watch</a:t>
            </a:r>
          </a:p>
        </p:txBody>
      </p:sp>
      <p:sp>
        <p:nvSpPr>
          <p:cNvPr id="3" name="Content Placeholder 2">
            <a:extLst>
              <a:ext uri="{FF2B5EF4-FFF2-40B4-BE49-F238E27FC236}">
                <a16:creationId xmlns:a16="http://schemas.microsoft.com/office/drawing/2014/main" id="{EDC465DF-B277-5DFD-FBE7-0ECC08DE7A9A}"/>
              </a:ext>
            </a:extLst>
          </p:cNvPr>
          <p:cNvSpPr>
            <a:spLocks noGrp="1"/>
          </p:cNvSpPr>
          <p:nvPr>
            <p:ph idx="1"/>
          </p:nvPr>
        </p:nvSpPr>
        <p:spPr>
          <a:xfrm>
            <a:off x="685801" y="2142067"/>
            <a:ext cx="10131425" cy="4557606"/>
          </a:xfrm>
        </p:spPr>
        <p:txBody>
          <a:bodyPr>
            <a:normAutofit fontScale="92500" lnSpcReduction="10000"/>
          </a:bodyPr>
          <a:lstStyle/>
          <a:p>
            <a:r>
              <a:rPr lang="en-US" sz="1800" kern="0" dirty="0">
                <a:effectLst/>
                <a:latin typeface="Arial" panose="020B0604020202020204" pitchFamily="34" charset="0"/>
                <a:ea typeface="Times New Roman" panose="02020603050405020304" pitchFamily="18" charset="0"/>
                <a:cs typeface="Cordia New" panose="020B0304020202020204" pitchFamily="34" charset="-34"/>
              </a:rPr>
              <a:t>Now, suppose you're trying to build a smart watch to monitor physical activity. You want to be able to auto-detect different activities, such as walking or running. Your smart watch is equipped with a special sensor, called an "accelerometer", that monitors motion in three dimensions. The data generated by this sensor is the basis of your machine learning problem.</a:t>
            </a:r>
          </a:p>
          <a:p>
            <a:pPr lvl="1"/>
            <a:r>
              <a:rPr lang="en-US" kern="0" dirty="0">
                <a:effectLst/>
                <a:latin typeface="Arial" panose="020B0604020202020204" pitchFamily="34" charset="0"/>
                <a:ea typeface="Times New Roman" panose="02020603050405020304" pitchFamily="18" charset="0"/>
                <a:cs typeface="Cordia New" panose="020B0304020202020204" pitchFamily="34" charset="-34"/>
              </a:rPr>
              <a:t>You could ask several volunteers to wear your watch and record when they are running or walking. You could then develop an algorithm that recognizes accelerometer data as representing one of those two states: walking or running.</a:t>
            </a:r>
          </a:p>
          <a:p>
            <a:r>
              <a:rPr lang="en-US" sz="1800" dirty="0">
                <a:effectLst/>
                <a:latin typeface="Arial" panose="020B0604020202020204" pitchFamily="34" charset="0"/>
                <a:ea typeface="Calibri" panose="020F0502020204030204" pitchFamily="34" charset="0"/>
              </a:rPr>
              <a:t>Your smart watch is part of a fast-growing field called "the Internet of Things", also known as IoT, which is often combined with Data Science. </a:t>
            </a:r>
          </a:p>
          <a:p>
            <a:pPr lvl="1"/>
            <a:r>
              <a:rPr lang="en-US" dirty="0">
                <a:effectLst/>
                <a:latin typeface="Arial" panose="020B0604020202020204" pitchFamily="34" charset="0"/>
                <a:ea typeface="Calibri" panose="020F0502020204030204" pitchFamily="34" charset="0"/>
              </a:rPr>
              <a:t>IoT refers to gadgets that are not standard computers, but still can transmit data. This includes </a:t>
            </a:r>
          </a:p>
          <a:p>
            <a:pPr lvl="2"/>
            <a:r>
              <a:rPr lang="en-US" dirty="0">
                <a:effectLst/>
                <a:latin typeface="Arial" panose="020B0604020202020204" pitchFamily="34" charset="0"/>
                <a:ea typeface="Calibri" panose="020F0502020204030204" pitchFamily="34" charset="0"/>
              </a:rPr>
              <a:t>smart watches, </a:t>
            </a:r>
          </a:p>
          <a:p>
            <a:pPr lvl="2"/>
            <a:r>
              <a:rPr lang="en-US" dirty="0">
                <a:effectLst/>
                <a:latin typeface="Arial" panose="020B0604020202020204" pitchFamily="34" charset="0"/>
                <a:ea typeface="Calibri" panose="020F0502020204030204" pitchFamily="34" charset="0"/>
              </a:rPr>
              <a:t>internet-connected home security systems, </a:t>
            </a:r>
          </a:p>
          <a:p>
            <a:pPr lvl="2"/>
            <a:r>
              <a:rPr lang="en-US" dirty="0">
                <a:effectLst/>
                <a:latin typeface="Arial" panose="020B0604020202020204" pitchFamily="34" charset="0"/>
                <a:ea typeface="Calibri" panose="020F0502020204030204" pitchFamily="34" charset="0"/>
              </a:rPr>
              <a:t>electronic toll collection systems, </a:t>
            </a:r>
          </a:p>
          <a:p>
            <a:pPr lvl="2"/>
            <a:r>
              <a:rPr lang="en-US" dirty="0">
                <a:effectLst/>
                <a:latin typeface="Arial" panose="020B0604020202020204" pitchFamily="34" charset="0"/>
                <a:ea typeface="Calibri" panose="020F0502020204030204" pitchFamily="34" charset="0"/>
              </a:rPr>
              <a:t>building energy management systems, and much, much more. </a:t>
            </a:r>
          </a:p>
          <a:p>
            <a:r>
              <a:rPr lang="en-US" dirty="0">
                <a:effectLst/>
                <a:latin typeface="Arial" panose="020B0604020202020204" pitchFamily="34" charset="0"/>
                <a:ea typeface="Calibri" panose="020F0502020204030204" pitchFamily="34" charset="0"/>
              </a:rPr>
              <a:t>IoT data is a great resource for data science projects!</a:t>
            </a:r>
            <a:endParaRPr lang="en-US" kern="1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pic>
        <p:nvPicPr>
          <p:cNvPr id="4" name="Picture 3">
            <a:extLst>
              <a:ext uri="{FF2B5EF4-FFF2-40B4-BE49-F238E27FC236}">
                <a16:creationId xmlns:a16="http://schemas.microsoft.com/office/drawing/2014/main" id="{8517F6C1-77A0-A8A4-89BB-27FF415515BB}"/>
              </a:ext>
            </a:extLst>
          </p:cNvPr>
          <p:cNvPicPr>
            <a:picLocks noChangeAspect="1"/>
          </p:cNvPicPr>
          <p:nvPr/>
        </p:nvPicPr>
        <p:blipFill>
          <a:blip r:embed="rId2"/>
          <a:stretch>
            <a:fillRect/>
          </a:stretch>
        </p:blipFill>
        <p:spPr>
          <a:xfrm>
            <a:off x="8588888" y="4873083"/>
            <a:ext cx="3430222" cy="1826590"/>
          </a:xfrm>
          <a:prstGeom prst="rect">
            <a:avLst/>
          </a:prstGeom>
        </p:spPr>
      </p:pic>
    </p:spTree>
    <p:extLst>
      <p:ext uri="{BB962C8B-B14F-4D97-AF65-F5344CB8AC3E}">
        <p14:creationId xmlns:p14="http://schemas.microsoft.com/office/powerpoint/2010/main" val="2061652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DACA-F508-3C18-111A-738F4A809D4F}"/>
              </a:ext>
            </a:extLst>
          </p:cNvPr>
          <p:cNvSpPr>
            <a:spLocks noGrp="1"/>
          </p:cNvSpPr>
          <p:nvPr>
            <p:ph type="title"/>
          </p:nvPr>
        </p:nvSpPr>
        <p:spPr/>
        <p:txBody>
          <a:bodyPr/>
          <a:lstStyle/>
          <a:p>
            <a:r>
              <a:rPr lang="en-US" dirty="0"/>
              <a:t>Case Study: Image Recognition</a:t>
            </a:r>
          </a:p>
        </p:txBody>
      </p:sp>
      <p:sp>
        <p:nvSpPr>
          <p:cNvPr id="3" name="Content Placeholder 2">
            <a:extLst>
              <a:ext uri="{FF2B5EF4-FFF2-40B4-BE49-F238E27FC236}">
                <a16:creationId xmlns:a16="http://schemas.microsoft.com/office/drawing/2014/main" id="{8927C757-5888-7AF9-EBB1-16DD15D54DE5}"/>
              </a:ext>
            </a:extLst>
          </p:cNvPr>
          <p:cNvSpPr>
            <a:spLocks noGrp="1"/>
          </p:cNvSpPr>
          <p:nvPr>
            <p:ph idx="1"/>
          </p:nvPr>
        </p:nvSpPr>
        <p:spPr>
          <a:xfrm>
            <a:off x="685801" y="2142068"/>
            <a:ext cx="10131425" cy="2444392"/>
          </a:xfrm>
        </p:spPr>
        <p:txBody>
          <a:bodyPr>
            <a:normAutofit fontScale="92500"/>
          </a:bodyPr>
          <a:lstStyle/>
          <a:p>
            <a:r>
              <a:rPr lang="en-US" sz="1800" kern="100" dirty="0">
                <a:effectLst/>
                <a:latin typeface="Arial" panose="020B0604020202020204" pitchFamily="34" charset="0"/>
                <a:ea typeface="Calibri" panose="020F0502020204030204" pitchFamily="34" charset="0"/>
                <a:cs typeface="Cordia New" panose="020B0304020202020204" pitchFamily="34" charset="-34"/>
              </a:rPr>
              <a:t>We could express the picture as a matrix of numbers where each number represents a pixel. However, this approach would probably fail if we fed the matrix into a traditional machine learning model. There's simply too much input data!</a:t>
            </a:r>
          </a:p>
          <a:p>
            <a:r>
              <a:rPr lang="en-US" sz="1800" dirty="0">
                <a:effectLst/>
                <a:latin typeface="Arial" panose="020B0604020202020204" pitchFamily="34" charset="0"/>
                <a:ea typeface="Calibri" panose="020F0502020204030204" pitchFamily="34" charset="0"/>
              </a:rPr>
              <a:t>We need more advanced algorithms from a subfield of machine learning called deep learning. In deep learning, multiple layers of mini-algorithms, called "neurons", work together to draw complex conclusions. Deep learning takes much, much more training data than a traditional machine learning model, but is also able to learn relationships that traditional models cannot. Deep learning is used to solve data-intensive problems, such as image classification or language understanding.</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pic>
        <p:nvPicPr>
          <p:cNvPr id="5" name="Picture 4">
            <a:extLst>
              <a:ext uri="{FF2B5EF4-FFF2-40B4-BE49-F238E27FC236}">
                <a16:creationId xmlns:a16="http://schemas.microsoft.com/office/drawing/2014/main" id="{9372894C-6CA5-51D4-B75F-E3C456742B95}"/>
              </a:ext>
            </a:extLst>
          </p:cNvPr>
          <p:cNvPicPr>
            <a:picLocks noChangeAspect="1"/>
          </p:cNvPicPr>
          <p:nvPr/>
        </p:nvPicPr>
        <p:blipFill>
          <a:blip r:embed="rId2"/>
          <a:stretch>
            <a:fillRect/>
          </a:stretch>
        </p:blipFill>
        <p:spPr>
          <a:xfrm>
            <a:off x="7610023" y="439270"/>
            <a:ext cx="2190699" cy="1416158"/>
          </a:xfrm>
          <a:prstGeom prst="rect">
            <a:avLst/>
          </a:prstGeom>
        </p:spPr>
      </p:pic>
      <p:pic>
        <p:nvPicPr>
          <p:cNvPr id="7" name="Picture 6">
            <a:extLst>
              <a:ext uri="{FF2B5EF4-FFF2-40B4-BE49-F238E27FC236}">
                <a16:creationId xmlns:a16="http://schemas.microsoft.com/office/drawing/2014/main" id="{BB3864B1-860E-A9F3-ED86-86A43232D78F}"/>
              </a:ext>
            </a:extLst>
          </p:cNvPr>
          <p:cNvPicPr>
            <a:picLocks noChangeAspect="1"/>
          </p:cNvPicPr>
          <p:nvPr/>
        </p:nvPicPr>
        <p:blipFill>
          <a:blip r:embed="rId3"/>
          <a:stretch>
            <a:fillRect/>
          </a:stretch>
        </p:blipFill>
        <p:spPr>
          <a:xfrm>
            <a:off x="7100046" y="4586460"/>
            <a:ext cx="4918627" cy="2047573"/>
          </a:xfrm>
          <a:prstGeom prst="rect">
            <a:avLst/>
          </a:prstGeom>
        </p:spPr>
      </p:pic>
      <p:sp>
        <p:nvSpPr>
          <p:cNvPr id="9" name="TextBox 8">
            <a:extLst>
              <a:ext uri="{FF2B5EF4-FFF2-40B4-BE49-F238E27FC236}">
                <a16:creationId xmlns:a16="http://schemas.microsoft.com/office/drawing/2014/main" id="{3979D5BB-AEC9-7C9F-35F9-4F7344BF48A8}"/>
              </a:ext>
            </a:extLst>
          </p:cNvPr>
          <p:cNvSpPr txBox="1"/>
          <p:nvPr/>
        </p:nvSpPr>
        <p:spPr>
          <a:xfrm>
            <a:off x="1004046" y="4735105"/>
            <a:ext cx="5188598" cy="1866601"/>
          </a:xfrm>
          <a:prstGeom prst="rect">
            <a:avLst/>
          </a:prstGeom>
          <a:noFill/>
        </p:spPr>
        <p:txBody>
          <a:bodyPr wrap="square">
            <a:spAutoFit/>
          </a:bodyPr>
          <a:lstStyle/>
          <a:p>
            <a:pPr marL="0" marR="0">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Cordia New" panose="020B0304020202020204" pitchFamily="34" charset="-34"/>
              </a:rPr>
              <a:t>Deep Learning</a:t>
            </a:r>
          </a:p>
          <a:p>
            <a:pPr marL="342900" marR="0" lvl="0" indent="-342900">
              <a:lnSpc>
                <a:spcPct val="107000"/>
              </a:lnSpc>
              <a:spcBef>
                <a:spcPts val="0"/>
              </a:spcBef>
              <a:spcAft>
                <a:spcPts val="0"/>
              </a:spcAft>
              <a:buFont typeface="+mj-lt"/>
              <a:buAutoNum type="arabicPeriod"/>
            </a:pPr>
            <a:r>
              <a:rPr lang="en-US" sz="1600" kern="100" dirty="0">
                <a:effectLst/>
                <a:latin typeface="Calibri" panose="020F0502020204030204" pitchFamily="34" charset="0"/>
                <a:ea typeface="Calibri" panose="020F0502020204030204" pitchFamily="34" charset="0"/>
                <a:cs typeface="Cordia New" panose="020B0304020202020204" pitchFamily="34" charset="-34"/>
              </a:rPr>
              <a:t>Many neurons work together</a:t>
            </a:r>
          </a:p>
          <a:p>
            <a:pPr marL="342900" marR="0" lvl="0" indent="-342900">
              <a:lnSpc>
                <a:spcPct val="107000"/>
              </a:lnSpc>
              <a:spcBef>
                <a:spcPts val="0"/>
              </a:spcBef>
              <a:spcAft>
                <a:spcPts val="0"/>
              </a:spcAft>
              <a:buFont typeface="+mj-lt"/>
              <a:buAutoNum type="arabicPeriod"/>
            </a:pPr>
            <a:r>
              <a:rPr lang="en-US" sz="1600" kern="100" dirty="0">
                <a:effectLst/>
                <a:latin typeface="Calibri" panose="020F0502020204030204" pitchFamily="34" charset="0"/>
                <a:ea typeface="Calibri" panose="020F0502020204030204" pitchFamily="34" charset="0"/>
                <a:cs typeface="Cordia New" panose="020B0304020202020204" pitchFamily="34" charset="-34"/>
              </a:rPr>
              <a:t>Requires much more training data.</a:t>
            </a:r>
          </a:p>
          <a:p>
            <a:pPr marL="342900" marR="0" lvl="0" indent="-342900">
              <a:lnSpc>
                <a:spcPct val="107000"/>
              </a:lnSpc>
              <a:spcBef>
                <a:spcPts val="0"/>
              </a:spcBef>
              <a:spcAft>
                <a:spcPts val="0"/>
              </a:spcAft>
              <a:buFont typeface="+mj-lt"/>
              <a:buAutoNum type="arabicPeriod"/>
            </a:pPr>
            <a:r>
              <a:rPr lang="en-US" sz="1600" kern="100" dirty="0">
                <a:effectLst/>
                <a:latin typeface="Calibri" panose="020F0502020204030204" pitchFamily="34" charset="0"/>
                <a:ea typeface="Calibri" panose="020F0502020204030204" pitchFamily="34" charset="0"/>
                <a:cs typeface="Cordia New" panose="020B0304020202020204" pitchFamily="34" charset="-34"/>
              </a:rPr>
              <a:t>Used in complex problems</a:t>
            </a:r>
          </a:p>
          <a:p>
            <a:pPr marL="742950" marR="0" lvl="1" indent="-285750">
              <a:lnSpc>
                <a:spcPct val="107000"/>
              </a:lnSpc>
              <a:spcBef>
                <a:spcPts val="0"/>
              </a:spcBef>
              <a:spcAft>
                <a:spcPts val="800"/>
              </a:spcAft>
              <a:buFont typeface="+mj-lt"/>
              <a:buAutoNum type="alphaLcPeriod"/>
            </a:pPr>
            <a:r>
              <a:rPr lang="en-US" sz="1600" kern="100" dirty="0">
                <a:effectLst/>
                <a:latin typeface="Calibri" panose="020F0502020204030204" pitchFamily="34" charset="0"/>
                <a:ea typeface="Calibri" panose="020F0502020204030204" pitchFamily="34" charset="0"/>
                <a:cs typeface="Cordia New" panose="020B0304020202020204" pitchFamily="34" charset="-34"/>
              </a:rPr>
              <a:t>Image Classification</a:t>
            </a:r>
          </a:p>
          <a:p>
            <a:pPr marL="742950" marR="0" lvl="1" indent="-285750">
              <a:lnSpc>
                <a:spcPct val="107000"/>
              </a:lnSpc>
              <a:spcBef>
                <a:spcPts val="0"/>
              </a:spcBef>
              <a:spcAft>
                <a:spcPts val="800"/>
              </a:spcAft>
              <a:buFont typeface="+mj-lt"/>
              <a:buAutoNum type="alphaLcPeriod"/>
            </a:pPr>
            <a:r>
              <a:rPr lang="en-US" sz="1600" dirty="0">
                <a:effectLst/>
                <a:latin typeface="Calibri" panose="020F0502020204030204" pitchFamily="34" charset="0"/>
                <a:ea typeface="Calibri" panose="020F0502020204030204" pitchFamily="34" charset="0"/>
                <a:cs typeface="Cordia New" panose="020B0304020202020204" pitchFamily="34" charset="-34"/>
              </a:rPr>
              <a:t>Language Learning/Understanding</a:t>
            </a:r>
            <a:endParaRPr lang="en-US" sz="2800" dirty="0"/>
          </a:p>
        </p:txBody>
      </p:sp>
    </p:spTree>
    <p:extLst>
      <p:ext uri="{BB962C8B-B14F-4D97-AF65-F5344CB8AC3E}">
        <p14:creationId xmlns:p14="http://schemas.microsoft.com/office/powerpoint/2010/main" val="3637604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49E7C-0C2A-F3CB-F742-BBBE4C17F788}"/>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568FCC1E-D6B8-9023-B244-69F574CCC26C}"/>
              </a:ext>
            </a:extLst>
          </p:cNvPr>
          <p:cNvSpPr>
            <a:spLocks noGrp="1"/>
          </p:cNvSpPr>
          <p:nvPr>
            <p:ph idx="1"/>
          </p:nvPr>
        </p:nvSpPr>
        <p:spPr>
          <a:xfrm>
            <a:off x="685801" y="1636545"/>
            <a:ext cx="10131425" cy="2734733"/>
          </a:xfrm>
        </p:spPr>
        <p:txBody>
          <a:bodyPr>
            <a:normAutofit lnSpcReduction="10000"/>
          </a:bodyPr>
          <a:lstStyle/>
          <a:p>
            <a:r>
              <a:rPr lang="en-US" sz="1800" dirty="0">
                <a:effectLst/>
                <a:latin typeface="Arial" panose="020B0604020202020204" pitchFamily="34" charset="0"/>
                <a:ea typeface="Times New Roman" panose="02020603050405020304" pitchFamily="18" charset="0"/>
              </a:rPr>
              <a:t>Laura manages an analytics team and has a few tasks that she's hoping to achieve this quarter. The tasks are centered around the following domains:</a:t>
            </a:r>
            <a:endParaRPr lang="en-US" dirty="0">
              <a:latin typeface="Times New Roman" panose="02020603050405020304" pitchFamily="18" charset="0"/>
              <a:ea typeface="Times New Roman" panose="02020603050405020304" pitchFamily="18" charset="0"/>
            </a:endParaRPr>
          </a:p>
          <a:p>
            <a:pPr marL="457200" lvl="1"/>
            <a:r>
              <a:rPr lang="en-US" b="1" kern="100" dirty="0">
                <a:effectLst/>
                <a:latin typeface="Arial" panose="020B0604020202020204" pitchFamily="34" charset="0"/>
                <a:ea typeface="Calibri" panose="020F0502020204030204" pitchFamily="34" charset="0"/>
                <a:cs typeface="Cordia New" panose="020B0304020202020204" pitchFamily="34" charset="-34"/>
              </a:rPr>
              <a:t>traditional machine learning</a:t>
            </a:r>
            <a:endParaRPr lang="en-US" sz="1800" kern="100" dirty="0">
              <a:latin typeface="Calibri" panose="020F0502020204030204" pitchFamily="34" charset="0"/>
              <a:ea typeface="Calibri" panose="020F0502020204030204" pitchFamily="34" charset="0"/>
              <a:cs typeface="Cordia New" panose="020B0304020202020204" pitchFamily="34" charset="-34"/>
            </a:endParaRPr>
          </a:p>
          <a:p>
            <a:pPr marL="457200" lvl="1"/>
            <a:r>
              <a:rPr lang="en-US" sz="1800" b="1" kern="100" dirty="0">
                <a:effectLst/>
                <a:latin typeface="Arial" panose="020B0604020202020204" pitchFamily="34" charset="0"/>
                <a:ea typeface="Calibri" panose="020F0502020204030204" pitchFamily="34" charset="0"/>
                <a:cs typeface="Cordia New" panose="020B0304020202020204" pitchFamily="34" charset="-34"/>
              </a:rPr>
              <a:t>deep learning</a:t>
            </a:r>
            <a:endParaRPr lang="en-US" sz="1800" kern="100" dirty="0">
              <a:latin typeface="Calibri" panose="020F0502020204030204" pitchFamily="34" charset="0"/>
              <a:ea typeface="Calibri" panose="020F0502020204030204" pitchFamily="34" charset="0"/>
              <a:cs typeface="Cordia New" panose="020B0304020202020204" pitchFamily="34" charset="-34"/>
            </a:endParaRPr>
          </a:p>
          <a:p>
            <a:pPr marL="457200" lvl="1"/>
            <a:r>
              <a:rPr lang="en-US" sz="1800" b="1" kern="100" dirty="0">
                <a:effectLst/>
                <a:latin typeface="Arial" panose="020B0604020202020204" pitchFamily="34" charset="0"/>
                <a:ea typeface="Calibri" panose="020F0502020204030204" pitchFamily="34" charset="0"/>
                <a:cs typeface="Cordia New" panose="020B0304020202020204" pitchFamily="34" charset="-34"/>
              </a:rPr>
              <a:t>Internet of Things (IoT)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r>
              <a:rPr lang="en-US" sz="1800" dirty="0">
                <a:effectLst/>
                <a:latin typeface="Arial" panose="020B0604020202020204" pitchFamily="34" charset="0"/>
                <a:ea typeface="Calibri" panose="020F0502020204030204" pitchFamily="34" charset="0"/>
              </a:rPr>
              <a:t>The knowledge to build traditional machine learning and deep learning applications is present within her team. There is another team in the company that is specialized in working with IoT data. Laura wants to know for which tasks she'll need their help.</a:t>
            </a:r>
            <a:endParaRPr lang="en-US" dirty="0"/>
          </a:p>
        </p:txBody>
      </p:sp>
      <p:sp>
        <p:nvSpPr>
          <p:cNvPr id="4" name="Rectangle: Rounded Corners 3">
            <a:extLst>
              <a:ext uri="{FF2B5EF4-FFF2-40B4-BE49-F238E27FC236}">
                <a16:creationId xmlns:a16="http://schemas.microsoft.com/office/drawing/2014/main" id="{3ED62593-4167-BA4C-9AD9-B332F88B11BE}"/>
              </a:ext>
            </a:extLst>
          </p:cNvPr>
          <p:cNvSpPr/>
          <p:nvPr/>
        </p:nvSpPr>
        <p:spPr>
          <a:xfrm>
            <a:off x="1137424" y="4371278"/>
            <a:ext cx="3062869" cy="6616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Traditional Machine Learning</a:t>
            </a:r>
          </a:p>
          <a:p>
            <a:pPr algn="ctr"/>
            <a:endParaRPr lang="en-US" dirty="0"/>
          </a:p>
          <a:p>
            <a:pPr algn="ctr"/>
            <a:endParaRPr lang="en-US" dirty="0"/>
          </a:p>
          <a:p>
            <a:pPr algn="ctr"/>
            <a:endParaRPr lang="en-US" dirty="0"/>
          </a:p>
        </p:txBody>
      </p:sp>
      <p:sp>
        <p:nvSpPr>
          <p:cNvPr id="5" name="Rectangle: Rounded Corners 4">
            <a:extLst>
              <a:ext uri="{FF2B5EF4-FFF2-40B4-BE49-F238E27FC236}">
                <a16:creationId xmlns:a16="http://schemas.microsoft.com/office/drawing/2014/main" id="{5C7D5817-A623-62E9-1495-48A7EDDF45CC}"/>
              </a:ext>
            </a:extLst>
          </p:cNvPr>
          <p:cNvSpPr/>
          <p:nvPr/>
        </p:nvSpPr>
        <p:spPr>
          <a:xfrm>
            <a:off x="4651916" y="4371278"/>
            <a:ext cx="3062869" cy="6616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Internet of Things</a:t>
            </a:r>
          </a:p>
          <a:p>
            <a:pPr algn="ctr"/>
            <a:endParaRPr lang="en-US" dirty="0"/>
          </a:p>
          <a:p>
            <a:pPr algn="ctr"/>
            <a:endParaRPr lang="en-US" dirty="0"/>
          </a:p>
          <a:p>
            <a:pPr algn="ctr"/>
            <a:endParaRPr lang="en-US" dirty="0"/>
          </a:p>
        </p:txBody>
      </p:sp>
      <p:sp>
        <p:nvSpPr>
          <p:cNvPr id="6" name="Rectangle: Rounded Corners 5">
            <a:extLst>
              <a:ext uri="{FF2B5EF4-FFF2-40B4-BE49-F238E27FC236}">
                <a16:creationId xmlns:a16="http://schemas.microsoft.com/office/drawing/2014/main" id="{438A9719-8D47-31BE-1E8C-013D81E548BB}"/>
              </a:ext>
            </a:extLst>
          </p:cNvPr>
          <p:cNvSpPr/>
          <p:nvPr/>
        </p:nvSpPr>
        <p:spPr>
          <a:xfrm>
            <a:off x="7991707" y="4371278"/>
            <a:ext cx="3062869" cy="6616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Deep Learning</a:t>
            </a:r>
          </a:p>
          <a:p>
            <a:pPr algn="ctr"/>
            <a:endParaRPr lang="en-US" dirty="0"/>
          </a:p>
          <a:p>
            <a:pPr algn="ctr"/>
            <a:endParaRPr lang="en-US" dirty="0"/>
          </a:p>
          <a:p>
            <a:pPr algn="ctr"/>
            <a:endParaRPr lang="en-US" dirty="0"/>
          </a:p>
        </p:txBody>
      </p:sp>
      <p:pic>
        <p:nvPicPr>
          <p:cNvPr id="7" name="Picture 6">
            <a:extLst>
              <a:ext uri="{FF2B5EF4-FFF2-40B4-BE49-F238E27FC236}">
                <a16:creationId xmlns:a16="http://schemas.microsoft.com/office/drawing/2014/main" id="{CD7C059F-ED8F-6A4F-C7A8-61784A387862}"/>
              </a:ext>
            </a:extLst>
          </p:cNvPr>
          <p:cNvPicPr>
            <a:picLocks noChangeAspect="1"/>
          </p:cNvPicPr>
          <p:nvPr/>
        </p:nvPicPr>
        <p:blipFill>
          <a:blip r:embed="rId2"/>
          <a:stretch>
            <a:fillRect/>
          </a:stretch>
        </p:blipFill>
        <p:spPr>
          <a:xfrm>
            <a:off x="289927" y="5185542"/>
            <a:ext cx="2479288" cy="824840"/>
          </a:xfrm>
          <a:prstGeom prst="rect">
            <a:avLst/>
          </a:prstGeom>
        </p:spPr>
      </p:pic>
      <p:pic>
        <p:nvPicPr>
          <p:cNvPr id="8" name="Picture 7">
            <a:extLst>
              <a:ext uri="{FF2B5EF4-FFF2-40B4-BE49-F238E27FC236}">
                <a16:creationId xmlns:a16="http://schemas.microsoft.com/office/drawing/2014/main" id="{ACFF01CD-FFFF-6170-4A6B-2741B369AEB7}"/>
              </a:ext>
            </a:extLst>
          </p:cNvPr>
          <p:cNvPicPr>
            <a:picLocks noChangeAspect="1"/>
          </p:cNvPicPr>
          <p:nvPr/>
        </p:nvPicPr>
        <p:blipFill>
          <a:blip r:embed="rId2"/>
          <a:stretch>
            <a:fillRect/>
          </a:stretch>
        </p:blipFill>
        <p:spPr>
          <a:xfrm>
            <a:off x="2917898" y="5185542"/>
            <a:ext cx="2479288" cy="824840"/>
          </a:xfrm>
          <a:prstGeom prst="rect">
            <a:avLst/>
          </a:prstGeom>
        </p:spPr>
      </p:pic>
      <p:pic>
        <p:nvPicPr>
          <p:cNvPr id="9" name="Picture 8">
            <a:extLst>
              <a:ext uri="{FF2B5EF4-FFF2-40B4-BE49-F238E27FC236}">
                <a16:creationId xmlns:a16="http://schemas.microsoft.com/office/drawing/2014/main" id="{75BDCAE2-8D04-1457-8094-BDC56D5786E1}"/>
              </a:ext>
            </a:extLst>
          </p:cNvPr>
          <p:cNvPicPr>
            <a:picLocks noChangeAspect="1"/>
          </p:cNvPicPr>
          <p:nvPr/>
        </p:nvPicPr>
        <p:blipFill>
          <a:blip r:embed="rId3"/>
          <a:stretch>
            <a:fillRect/>
          </a:stretch>
        </p:blipFill>
        <p:spPr>
          <a:xfrm>
            <a:off x="5590474" y="5182405"/>
            <a:ext cx="3062870" cy="812838"/>
          </a:xfrm>
          <a:prstGeom prst="rect">
            <a:avLst/>
          </a:prstGeom>
        </p:spPr>
      </p:pic>
      <p:pic>
        <p:nvPicPr>
          <p:cNvPr id="10" name="Picture 9">
            <a:extLst>
              <a:ext uri="{FF2B5EF4-FFF2-40B4-BE49-F238E27FC236}">
                <a16:creationId xmlns:a16="http://schemas.microsoft.com/office/drawing/2014/main" id="{0687B3F6-3DF8-7BF3-B1AA-1741CF1E4098}"/>
              </a:ext>
            </a:extLst>
          </p:cNvPr>
          <p:cNvPicPr>
            <a:picLocks noChangeAspect="1"/>
          </p:cNvPicPr>
          <p:nvPr/>
        </p:nvPicPr>
        <p:blipFill>
          <a:blip r:embed="rId4"/>
          <a:stretch>
            <a:fillRect/>
          </a:stretch>
        </p:blipFill>
        <p:spPr>
          <a:xfrm>
            <a:off x="8846632" y="5175377"/>
            <a:ext cx="3108090" cy="816024"/>
          </a:xfrm>
          <a:prstGeom prst="rect">
            <a:avLst/>
          </a:prstGeom>
        </p:spPr>
      </p:pic>
      <p:pic>
        <p:nvPicPr>
          <p:cNvPr id="11" name="Picture 10">
            <a:extLst>
              <a:ext uri="{FF2B5EF4-FFF2-40B4-BE49-F238E27FC236}">
                <a16:creationId xmlns:a16="http://schemas.microsoft.com/office/drawing/2014/main" id="{8EEC0C81-B444-80AD-668B-4B2396417F1C}"/>
              </a:ext>
            </a:extLst>
          </p:cNvPr>
          <p:cNvPicPr>
            <a:picLocks noChangeAspect="1"/>
          </p:cNvPicPr>
          <p:nvPr/>
        </p:nvPicPr>
        <p:blipFill>
          <a:blip r:embed="rId5"/>
          <a:stretch>
            <a:fillRect/>
          </a:stretch>
        </p:blipFill>
        <p:spPr>
          <a:xfrm>
            <a:off x="1693274" y="6044475"/>
            <a:ext cx="2965798" cy="780171"/>
          </a:xfrm>
          <a:prstGeom prst="rect">
            <a:avLst/>
          </a:prstGeom>
        </p:spPr>
      </p:pic>
      <p:pic>
        <p:nvPicPr>
          <p:cNvPr id="12" name="Picture 11">
            <a:extLst>
              <a:ext uri="{FF2B5EF4-FFF2-40B4-BE49-F238E27FC236}">
                <a16:creationId xmlns:a16="http://schemas.microsoft.com/office/drawing/2014/main" id="{ED3E0E33-2B88-FC55-95A8-DA9070A4D614}"/>
              </a:ext>
            </a:extLst>
          </p:cNvPr>
          <p:cNvPicPr>
            <a:picLocks noChangeAspect="1"/>
          </p:cNvPicPr>
          <p:nvPr/>
        </p:nvPicPr>
        <p:blipFill>
          <a:blip r:embed="rId4"/>
          <a:stretch>
            <a:fillRect/>
          </a:stretch>
        </p:blipFill>
        <p:spPr>
          <a:xfrm>
            <a:off x="7203688" y="6044475"/>
            <a:ext cx="3017892" cy="792342"/>
          </a:xfrm>
          <a:prstGeom prst="rect">
            <a:avLst/>
          </a:prstGeom>
        </p:spPr>
      </p:pic>
    </p:spTree>
    <p:extLst>
      <p:ext uri="{BB962C8B-B14F-4D97-AF65-F5344CB8AC3E}">
        <p14:creationId xmlns:p14="http://schemas.microsoft.com/office/powerpoint/2010/main" val="843195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72A3D-5A34-F187-30FF-35A58B2379E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87FB04E0-B3C8-DE6C-19BD-26E065E799B4}"/>
              </a:ext>
            </a:extLst>
          </p:cNvPr>
          <p:cNvSpPr>
            <a:spLocks noGrp="1"/>
          </p:cNvSpPr>
          <p:nvPr>
            <p:ph idx="1"/>
          </p:nvPr>
        </p:nvSpPr>
        <p:spPr>
          <a:xfrm>
            <a:off x="685801" y="1852135"/>
            <a:ext cx="5954751" cy="3649133"/>
          </a:xfrm>
        </p:spPr>
        <p:txBody>
          <a:bodyPr>
            <a:normAutofit lnSpcReduction="10000"/>
          </a:bodyPr>
          <a:lstStyle/>
          <a:p>
            <a:pPr algn="l"/>
            <a:r>
              <a:rPr lang="en-US" b="1" i="0" dirty="0">
                <a:effectLst/>
                <a:latin typeface="Studio-Feixen-Sans"/>
              </a:rPr>
              <a:t>Investment research</a:t>
            </a:r>
          </a:p>
          <a:p>
            <a:pPr algn="l"/>
            <a:r>
              <a:rPr lang="en-US" b="0" i="0" dirty="0">
                <a:effectLst/>
                <a:latin typeface="Studio-Feixen-Sans"/>
              </a:rPr>
              <a:t>Greg is an investment analyst. He's been asked to review a new start-up that uses easy-to-install vibration sensors to measure the amount of traffic on a bridge or highway. His boss has asked him to do some background research and decide which category this start-up belongs in.</a:t>
            </a:r>
          </a:p>
          <a:p>
            <a:pPr algn="l"/>
            <a:r>
              <a:rPr lang="en-US" b="0" i="0" dirty="0">
                <a:effectLst/>
                <a:latin typeface="Studio-Feixen-Sans"/>
              </a:rPr>
              <a:t>Take a look at the startup's dashboard and help Greg answer this question. Some of the plots in the dashboard are interactive and may change as you interact with them. You can always reset any plot to its original state by double-clicking it.</a:t>
            </a:r>
          </a:p>
          <a:p>
            <a:pPr algn="l"/>
            <a:r>
              <a:rPr lang="en-US" b="0" i="0" dirty="0">
                <a:solidFill>
                  <a:srgbClr val="FF0000"/>
                </a:solidFill>
                <a:effectLst/>
                <a:latin typeface="Studio-Feixen-Sans"/>
              </a:rPr>
              <a:t>Which category best fits this start-up?</a:t>
            </a:r>
          </a:p>
          <a:p>
            <a:endParaRPr lang="en-US" dirty="0"/>
          </a:p>
        </p:txBody>
      </p:sp>
      <p:pic>
        <p:nvPicPr>
          <p:cNvPr id="4" name="Picture 3">
            <a:extLst>
              <a:ext uri="{FF2B5EF4-FFF2-40B4-BE49-F238E27FC236}">
                <a16:creationId xmlns:a16="http://schemas.microsoft.com/office/drawing/2014/main" id="{491F01F6-33F8-98AF-5306-ECE0F2509BC7}"/>
              </a:ext>
            </a:extLst>
          </p:cNvPr>
          <p:cNvPicPr>
            <a:picLocks noChangeAspect="1"/>
          </p:cNvPicPr>
          <p:nvPr/>
        </p:nvPicPr>
        <p:blipFill>
          <a:blip r:embed="rId2"/>
          <a:stretch>
            <a:fillRect/>
          </a:stretch>
        </p:blipFill>
        <p:spPr>
          <a:xfrm>
            <a:off x="6640552" y="1852135"/>
            <a:ext cx="5334000" cy="3400425"/>
          </a:xfrm>
          <a:prstGeom prst="rect">
            <a:avLst/>
          </a:prstGeom>
        </p:spPr>
      </p:pic>
      <p:sp>
        <p:nvSpPr>
          <p:cNvPr id="6" name="TextBox 5">
            <a:extLst>
              <a:ext uri="{FF2B5EF4-FFF2-40B4-BE49-F238E27FC236}">
                <a16:creationId xmlns:a16="http://schemas.microsoft.com/office/drawing/2014/main" id="{10616F17-F381-725A-712E-F707C91C2CA0}"/>
              </a:ext>
            </a:extLst>
          </p:cNvPr>
          <p:cNvSpPr txBox="1"/>
          <p:nvPr/>
        </p:nvSpPr>
        <p:spPr>
          <a:xfrm>
            <a:off x="1129990" y="5282127"/>
            <a:ext cx="8103220" cy="1200329"/>
          </a:xfrm>
          <a:prstGeom prst="rect">
            <a:avLst/>
          </a:prstGeom>
          <a:noFill/>
        </p:spPr>
        <p:txBody>
          <a:bodyPr wrap="square">
            <a:spAutoFit/>
          </a:bodyPr>
          <a:lstStyle/>
          <a:p>
            <a:pPr marL="876300" marR="0" indent="-342900">
              <a:buFont typeface="+mj-lt"/>
              <a:buAutoNum type="arabicPeriod"/>
            </a:pPr>
            <a:r>
              <a:rPr lang="en-US" dirty="0">
                <a:latin typeface="Studio-Feixen-Sans"/>
              </a:rPr>
              <a:t>Traditional machine learning</a:t>
            </a:r>
          </a:p>
          <a:p>
            <a:pPr marL="876300" marR="0" indent="-342900">
              <a:buFont typeface="+mj-lt"/>
              <a:buAutoNum type="arabicPeriod"/>
            </a:pPr>
            <a:r>
              <a:rPr lang="en-US" dirty="0">
                <a:latin typeface="Studio-Feixen-Sans"/>
              </a:rPr>
              <a:t>Deep learning</a:t>
            </a:r>
          </a:p>
          <a:p>
            <a:pPr marL="876300" marR="0" indent="-342900">
              <a:buFont typeface="+mj-lt"/>
              <a:buAutoNum type="arabicPeriod"/>
            </a:pPr>
            <a:r>
              <a:rPr lang="en-US" dirty="0">
                <a:latin typeface="Studio-Feixen-Sans"/>
              </a:rPr>
              <a:t>Internet of Things</a:t>
            </a:r>
          </a:p>
          <a:p>
            <a:pPr marL="876300" marR="0" indent="-342900">
              <a:buFont typeface="+mj-lt"/>
              <a:buAutoNum type="arabicPeriod"/>
            </a:pPr>
            <a:r>
              <a:rPr lang="en-US" dirty="0">
                <a:latin typeface="Studio-Feixen-Sans"/>
              </a:rPr>
              <a:t>Natural language processing</a:t>
            </a:r>
          </a:p>
        </p:txBody>
      </p:sp>
    </p:spTree>
    <p:extLst>
      <p:ext uri="{BB962C8B-B14F-4D97-AF65-F5344CB8AC3E}">
        <p14:creationId xmlns:p14="http://schemas.microsoft.com/office/powerpoint/2010/main" val="4261596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A5AB6-6668-260D-11C0-B4C69C8CEB81}"/>
              </a:ext>
            </a:extLst>
          </p:cNvPr>
          <p:cNvSpPr>
            <a:spLocks noGrp="1"/>
          </p:cNvSpPr>
          <p:nvPr>
            <p:ph type="title"/>
          </p:nvPr>
        </p:nvSpPr>
        <p:spPr/>
        <p:txBody>
          <a:bodyPr/>
          <a:lstStyle/>
          <a:p>
            <a:r>
              <a:rPr lang="en-US"/>
              <a:t>Roles in Data Science</a:t>
            </a:r>
            <a:endParaRPr lang="en-US" dirty="0"/>
          </a:p>
        </p:txBody>
      </p:sp>
      <p:sp>
        <p:nvSpPr>
          <p:cNvPr id="3" name="Content Placeholder 2">
            <a:extLst>
              <a:ext uri="{FF2B5EF4-FFF2-40B4-BE49-F238E27FC236}">
                <a16:creationId xmlns:a16="http://schemas.microsoft.com/office/drawing/2014/main" id="{635CD1A2-E4FB-6029-3CB8-039CFD83F2A5}"/>
              </a:ext>
            </a:extLst>
          </p:cNvPr>
          <p:cNvSpPr>
            <a:spLocks noGrp="1"/>
          </p:cNvSpPr>
          <p:nvPr>
            <p:ph idx="1"/>
          </p:nvPr>
        </p:nvSpPr>
        <p:spPr>
          <a:xfrm>
            <a:off x="685801" y="2142068"/>
            <a:ext cx="10131425" cy="2363026"/>
          </a:xfrm>
        </p:spPr>
        <p:txBody>
          <a:bodyPr>
            <a:normAutofit/>
          </a:bodyPr>
          <a:lstStyle/>
          <a:p>
            <a:r>
              <a:rPr lang="en-US" sz="2400"/>
              <a:t>Data Engineer</a:t>
            </a:r>
          </a:p>
          <a:p>
            <a:r>
              <a:rPr lang="en-US" sz="2400"/>
              <a:t>Data Analyst</a:t>
            </a:r>
          </a:p>
          <a:p>
            <a:r>
              <a:rPr lang="en-US" sz="2400"/>
              <a:t>Data Scientist</a:t>
            </a:r>
          </a:p>
          <a:p>
            <a:r>
              <a:rPr lang="en-US" sz="2400"/>
              <a:t>Machine Learning Scientist/Engineer</a:t>
            </a:r>
            <a:endParaRPr lang="en-US" sz="2400" dirty="0"/>
          </a:p>
        </p:txBody>
      </p:sp>
      <p:pic>
        <p:nvPicPr>
          <p:cNvPr id="4" name="Picture 3">
            <a:extLst>
              <a:ext uri="{FF2B5EF4-FFF2-40B4-BE49-F238E27FC236}">
                <a16:creationId xmlns:a16="http://schemas.microsoft.com/office/drawing/2014/main" id="{556217B4-1BEE-0CF5-9425-205E543EF38C}"/>
              </a:ext>
            </a:extLst>
          </p:cNvPr>
          <p:cNvPicPr>
            <a:picLocks noChangeAspect="1"/>
          </p:cNvPicPr>
          <p:nvPr/>
        </p:nvPicPr>
        <p:blipFill>
          <a:blip r:embed="rId2"/>
          <a:stretch>
            <a:fillRect/>
          </a:stretch>
        </p:blipFill>
        <p:spPr>
          <a:xfrm>
            <a:off x="4944260" y="1820877"/>
            <a:ext cx="1783296" cy="1155405"/>
          </a:xfrm>
          <a:prstGeom prst="rect">
            <a:avLst/>
          </a:prstGeom>
        </p:spPr>
      </p:pic>
      <p:pic>
        <p:nvPicPr>
          <p:cNvPr id="5" name="Picture 4">
            <a:extLst>
              <a:ext uri="{FF2B5EF4-FFF2-40B4-BE49-F238E27FC236}">
                <a16:creationId xmlns:a16="http://schemas.microsoft.com/office/drawing/2014/main" id="{D13038A5-1EDE-BA94-DE78-CD7F4C19A5C9}"/>
              </a:ext>
            </a:extLst>
          </p:cNvPr>
          <p:cNvPicPr>
            <a:picLocks noChangeAspect="1"/>
          </p:cNvPicPr>
          <p:nvPr/>
        </p:nvPicPr>
        <p:blipFill>
          <a:blip r:embed="rId3"/>
          <a:stretch>
            <a:fillRect/>
          </a:stretch>
        </p:blipFill>
        <p:spPr>
          <a:xfrm>
            <a:off x="7943441" y="2851483"/>
            <a:ext cx="1793768" cy="1155406"/>
          </a:xfrm>
          <a:prstGeom prst="rect">
            <a:avLst/>
          </a:prstGeom>
        </p:spPr>
      </p:pic>
      <p:pic>
        <p:nvPicPr>
          <p:cNvPr id="6" name="Picture 5">
            <a:extLst>
              <a:ext uri="{FF2B5EF4-FFF2-40B4-BE49-F238E27FC236}">
                <a16:creationId xmlns:a16="http://schemas.microsoft.com/office/drawing/2014/main" id="{86022609-05A0-92E7-F9F6-C7B4783CCDB8}"/>
              </a:ext>
            </a:extLst>
          </p:cNvPr>
          <p:cNvPicPr>
            <a:picLocks noChangeAspect="1"/>
          </p:cNvPicPr>
          <p:nvPr/>
        </p:nvPicPr>
        <p:blipFill>
          <a:blip r:embed="rId4"/>
          <a:stretch>
            <a:fillRect/>
          </a:stretch>
        </p:blipFill>
        <p:spPr>
          <a:xfrm>
            <a:off x="2889997" y="4581295"/>
            <a:ext cx="1707595" cy="1156117"/>
          </a:xfrm>
          <a:prstGeom prst="rect">
            <a:avLst/>
          </a:prstGeom>
        </p:spPr>
      </p:pic>
      <p:pic>
        <p:nvPicPr>
          <p:cNvPr id="7" name="Picture 6">
            <a:extLst>
              <a:ext uri="{FF2B5EF4-FFF2-40B4-BE49-F238E27FC236}">
                <a16:creationId xmlns:a16="http://schemas.microsoft.com/office/drawing/2014/main" id="{42BEBF79-6580-B22F-6C79-0059210C4935}"/>
              </a:ext>
            </a:extLst>
          </p:cNvPr>
          <p:cNvPicPr>
            <a:picLocks noChangeAspect="1"/>
          </p:cNvPicPr>
          <p:nvPr/>
        </p:nvPicPr>
        <p:blipFill>
          <a:blip r:embed="rId5"/>
          <a:stretch>
            <a:fillRect/>
          </a:stretch>
        </p:blipFill>
        <p:spPr>
          <a:xfrm>
            <a:off x="6096000" y="4505094"/>
            <a:ext cx="1707595" cy="1165448"/>
          </a:xfrm>
          <a:prstGeom prst="rect">
            <a:avLst/>
          </a:prstGeom>
        </p:spPr>
      </p:pic>
    </p:spTree>
    <p:extLst>
      <p:ext uri="{BB962C8B-B14F-4D97-AF65-F5344CB8AC3E}">
        <p14:creationId xmlns:p14="http://schemas.microsoft.com/office/powerpoint/2010/main" val="249127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B6CA-B489-D5FB-1500-96BF3F000F1C}"/>
              </a:ext>
            </a:extLst>
          </p:cNvPr>
          <p:cNvSpPr>
            <a:spLocks noGrp="1"/>
          </p:cNvSpPr>
          <p:nvPr>
            <p:ph type="title"/>
          </p:nvPr>
        </p:nvSpPr>
        <p:spPr/>
        <p:txBody>
          <a:bodyPr/>
          <a:lstStyle/>
          <a:p>
            <a:r>
              <a:rPr lang="en-US" dirty="0"/>
              <a:t>Data Engineer</a:t>
            </a:r>
          </a:p>
        </p:txBody>
      </p:sp>
      <p:sp>
        <p:nvSpPr>
          <p:cNvPr id="3" name="Content Placeholder 2">
            <a:extLst>
              <a:ext uri="{FF2B5EF4-FFF2-40B4-BE49-F238E27FC236}">
                <a16:creationId xmlns:a16="http://schemas.microsoft.com/office/drawing/2014/main" id="{71B25825-1A4D-F91D-F7E6-9BE1D4FA3BA4}"/>
              </a:ext>
            </a:extLst>
          </p:cNvPr>
          <p:cNvSpPr>
            <a:spLocks noGrp="1"/>
          </p:cNvSpPr>
          <p:nvPr>
            <p:ph idx="1"/>
          </p:nvPr>
        </p:nvSpPr>
        <p:spPr>
          <a:xfrm>
            <a:off x="685801" y="2142068"/>
            <a:ext cx="10131425" cy="1582440"/>
          </a:xfrm>
        </p:spPr>
        <p:txBody>
          <a:bodyPr/>
          <a:lstStyle/>
          <a:p>
            <a:r>
              <a:rPr lang="en-US" sz="1800" kern="0" dirty="0">
                <a:effectLst/>
                <a:latin typeface="Arial" panose="020B0604020202020204" pitchFamily="34" charset="0"/>
                <a:ea typeface="Times New Roman" panose="02020603050405020304" pitchFamily="18" charset="0"/>
                <a:cs typeface="Cordia New" panose="020B0304020202020204" pitchFamily="34" charset="-34"/>
              </a:rPr>
              <a:t>Data engineers control the flow of data: they build custom data pipelines and storage systems. They design infrastructure so that data is not only collected, but easy to obtain and process. Within the data science workflow, they focus on the first stage: </a:t>
            </a:r>
            <a:r>
              <a:rPr lang="en-US" sz="1800" kern="0" dirty="0">
                <a:solidFill>
                  <a:srgbClr val="00B050"/>
                </a:solidFill>
                <a:effectLst/>
                <a:latin typeface="Arial" panose="020B0604020202020204" pitchFamily="34" charset="0"/>
                <a:ea typeface="Times New Roman" panose="02020603050405020304" pitchFamily="18" charset="0"/>
                <a:cs typeface="Cordia New" panose="020B0304020202020204" pitchFamily="34" charset="-34"/>
              </a:rPr>
              <a:t>data collection and storage</a:t>
            </a:r>
            <a:r>
              <a:rPr lang="en-US" sz="1800" kern="0" dirty="0">
                <a:effectLst/>
                <a:latin typeface="Arial" panose="020B0604020202020204" pitchFamily="34" charset="0"/>
                <a:ea typeface="Times New Roman" panose="02020603050405020304" pitchFamily="18" charset="0"/>
                <a:cs typeface="Cordia New" panose="020B0304020202020204" pitchFamily="34" charset="-34"/>
              </a:rPr>
              <a: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pic>
        <p:nvPicPr>
          <p:cNvPr id="4" name="Picture 3">
            <a:extLst>
              <a:ext uri="{FF2B5EF4-FFF2-40B4-BE49-F238E27FC236}">
                <a16:creationId xmlns:a16="http://schemas.microsoft.com/office/drawing/2014/main" id="{2C192EB3-A23E-0198-46E9-CEEEB72D478D}"/>
              </a:ext>
            </a:extLst>
          </p:cNvPr>
          <p:cNvPicPr>
            <a:picLocks noChangeAspect="1"/>
          </p:cNvPicPr>
          <p:nvPr/>
        </p:nvPicPr>
        <p:blipFill>
          <a:blip r:embed="rId2"/>
          <a:stretch>
            <a:fillRect/>
          </a:stretch>
        </p:blipFill>
        <p:spPr>
          <a:xfrm>
            <a:off x="1144160" y="3428999"/>
            <a:ext cx="4723353" cy="2075329"/>
          </a:xfrm>
          <a:prstGeom prst="rect">
            <a:avLst/>
          </a:prstGeom>
        </p:spPr>
      </p:pic>
      <p:pic>
        <p:nvPicPr>
          <p:cNvPr id="5" name="Picture 4">
            <a:extLst>
              <a:ext uri="{FF2B5EF4-FFF2-40B4-BE49-F238E27FC236}">
                <a16:creationId xmlns:a16="http://schemas.microsoft.com/office/drawing/2014/main" id="{C2098D56-62AC-2862-0D1E-562DA22CBB31}"/>
              </a:ext>
            </a:extLst>
          </p:cNvPr>
          <p:cNvPicPr>
            <a:picLocks noChangeAspect="1"/>
          </p:cNvPicPr>
          <p:nvPr/>
        </p:nvPicPr>
        <p:blipFill>
          <a:blip r:embed="rId3"/>
          <a:stretch>
            <a:fillRect/>
          </a:stretch>
        </p:blipFill>
        <p:spPr>
          <a:xfrm>
            <a:off x="6096000" y="3428998"/>
            <a:ext cx="4718690" cy="2075329"/>
          </a:xfrm>
          <a:prstGeom prst="rect">
            <a:avLst/>
          </a:prstGeom>
        </p:spPr>
      </p:pic>
    </p:spTree>
    <p:extLst>
      <p:ext uri="{BB962C8B-B14F-4D97-AF65-F5344CB8AC3E}">
        <p14:creationId xmlns:p14="http://schemas.microsoft.com/office/powerpoint/2010/main" val="1399011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B6CA-B489-D5FB-1500-96BF3F000F1C}"/>
              </a:ext>
            </a:extLst>
          </p:cNvPr>
          <p:cNvSpPr>
            <a:spLocks noGrp="1"/>
          </p:cNvSpPr>
          <p:nvPr>
            <p:ph type="title"/>
          </p:nvPr>
        </p:nvSpPr>
        <p:spPr/>
        <p:txBody>
          <a:bodyPr/>
          <a:lstStyle/>
          <a:p>
            <a:r>
              <a:rPr lang="en-US" dirty="0"/>
              <a:t>Data Analyst</a:t>
            </a:r>
          </a:p>
        </p:txBody>
      </p:sp>
      <p:sp>
        <p:nvSpPr>
          <p:cNvPr id="3" name="Content Placeholder 2">
            <a:extLst>
              <a:ext uri="{FF2B5EF4-FFF2-40B4-BE49-F238E27FC236}">
                <a16:creationId xmlns:a16="http://schemas.microsoft.com/office/drawing/2014/main" id="{71B25825-1A4D-F91D-F7E6-9BE1D4FA3BA4}"/>
              </a:ext>
            </a:extLst>
          </p:cNvPr>
          <p:cNvSpPr>
            <a:spLocks noGrp="1"/>
          </p:cNvSpPr>
          <p:nvPr>
            <p:ph idx="1"/>
          </p:nvPr>
        </p:nvSpPr>
        <p:spPr>
          <a:xfrm>
            <a:off x="685801" y="2142068"/>
            <a:ext cx="10131425" cy="1286930"/>
          </a:xfrm>
        </p:spPr>
        <p:txBody>
          <a:bodyPr/>
          <a:lstStyle/>
          <a:p>
            <a:r>
              <a:rPr lang="en-US" sz="1800" kern="0" dirty="0">
                <a:effectLst/>
                <a:latin typeface="Arial" panose="020B0604020202020204" pitchFamily="34" charset="0"/>
                <a:ea typeface="Times New Roman" panose="02020603050405020304" pitchFamily="18" charset="0"/>
              </a:rPr>
              <a:t>Data analysts describe the present via data. They do this by exploring the data and creating visualizations and dashboards. To do these tasks, they often have to clean data first. Analysts have less programming and stats experience than the other roles. Within the workflow, they focus on the middle two stages: </a:t>
            </a:r>
            <a:r>
              <a:rPr lang="en-US" sz="1800" kern="0" dirty="0">
                <a:solidFill>
                  <a:srgbClr val="FFFF00"/>
                </a:solidFill>
                <a:effectLst/>
                <a:latin typeface="Arial" panose="020B0604020202020204" pitchFamily="34" charset="0"/>
                <a:ea typeface="Times New Roman" panose="02020603050405020304" pitchFamily="18" charset="0"/>
              </a:rPr>
              <a:t>data preparation and exploration and visualization.</a:t>
            </a:r>
            <a:endParaRPr lang="en-US" dirty="0">
              <a:solidFill>
                <a:srgbClr val="FFFF00"/>
              </a:solidFill>
            </a:endParaRPr>
          </a:p>
        </p:txBody>
      </p:sp>
      <p:pic>
        <p:nvPicPr>
          <p:cNvPr id="6" name="Picture 5">
            <a:extLst>
              <a:ext uri="{FF2B5EF4-FFF2-40B4-BE49-F238E27FC236}">
                <a16:creationId xmlns:a16="http://schemas.microsoft.com/office/drawing/2014/main" id="{8D5C7BDF-4BC2-F254-26F4-FB6293C79163}"/>
              </a:ext>
            </a:extLst>
          </p:cNvPr>
          <p:cNvPicPr>
            <a:picLocks noChangeAspect="1"/>
          </p:cNvPicPr>
          <p:nvPr/>
        </p:nvPicPr>
        <p:blipFill>
          <a:blip r:embed="rId2"/>
          <a:stretch>
            <a:fillRect/>
          </a:stretch>
        </p:blipFill>
        <p:spPr>
          <a:xfrm>
            <a:off x="1083063" y="3644151"/>
            <a:ext cx="4890720" cy="2514602"/>
          </a:xfrm>
          <a:prstGeom prst="rect">
            <a:avLst/>
          </a:prstGeom>
        </p:spPr>
      </p:pic>
      <p:pic>
        <p:nvPicPr>
          <p:cNvPr id="7" name="Picture 6">
            <a:extLst>
              <a:ext uri="{FF2B5EF4-FFF2-40B4-BE49-F238E27FC236}">
                <a16:creationId xmlns:a16="http://schemas.microsoft.com/office/drawing/2014/main" id="{BC09684B-6541-B08B-D4DD-A0BF7F59C328}"/>
              </a:ext>
            </a:extLst>
          </p:cNvPr>
          <p:cNvPicPr>
            <a:picLocks noChangeAspect="1"/>
          </p:cNvPicPr>
          <p:nvPr/>
        </p:nvPicPr>
        <p:blipFill>
          <a:blip r:embed="rId3"/>
          <a:stretch>
            <a:fillRect/>
          </a:stretch>
        </p:blipFill>
        <p:spPr>
          <a:xfrm>
            <a:off x="6338047" y="3644151"/>
            <a:ext cx="5320552" cy="2506230"/>
          </a:xfrm>
          <a:prstGeom prst="rect">
            <a:avLst/>
          </a:prstGeom>
        </p:spPr>
      </p:pic>
    </p:spTree>
    <p:extLst>
      <p:ext uri="{BB962C8B-B14F-4D97-AF65-F5344CB8AC3E}">
        <p14:creationId xmlns:p14="http://schemas.microsoft.com/office/powerpoint/2010/main" val="1165157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B6CA-B489-D5FB-1500-96BF3F000F1C}"/>
              </a:ext>
            </a:extLst>
          </p:cNvPr>
          <p:cNvSpPr>
            <a:spLocks noGrp="1"/>
          </p:cNvSpPr>
          <p:nvPr>
            <p:ph type="title"/>
          </p:nvPr>
        </p:nvSpPr>
        <p:spPr/>
        <p:txBody>
          <a:bodyPr/>
          <a:lstStyle/>
          <a:p>
            <a:r>
              <a:rPr lang="en-US" dirty="0"/>
              <a:t>Data Scientist</a:t>
            </a:r>
          </a:p>
        </p:txBody>
      </p:sp>
      <p:sp>
        <p:nvSpPr>
          <p:cNvPr id="3" name="Content Placeholder 2">
            <a:extLst>
              <a:ext uri="{FF2B5EF4-FFF2-40B4-BE49-F238E27FC236}">
                <a16:creationId xmlns:a16="http://schemas.microsoft.com/office/drawing/2014/main" id="{71B25825-1A4D-F91D-F7E6-9BE1D4FA3BA4}"/>
              </a:ext>
            </a:extLst>
          </p:cNvPr>
          <p:cNvSpPr>
            <a:spLocks noGrp="1"/>
          </p:cNvSpPr>
          <p:nvPr>
            <p:ph idx="1"/>
          </p:nvPr>
        </p:nvSpPr>
        <p:spPr>
          <a:xfrm>
            <a:off x="685801" y="2142068"/>
            <a:ext cx="10131425" cy="1286930"/>
          </a:xfrm>
        </p:spPr>
        <p:txBody>
          <a:bodyPr/>
          <a:lstStyle/>
          <a:p>
            <a:r>
              <a:rPr lang="en-US" sz="1800" kern="0" dirty="0">
                <a:effectLst/>
                <a:latin typeface="Arial" panose="020B0604020202020204" pitchFamily="34" charset="0"/>
                <a:ea typeface="Times New Roman" panose="02020603050405020304" pitchFamily="18" charset="0"/>
              </a:rPr>
              <a:t>Data Scientists have a strong background in statistics, enabling them to find new insights from data, rather than solely describing data. They also use traditional machine learning for prediction and forecasting. Within the workflow, they focus on the last three stages: </a:t>
            </a:r>
            <a:r>
              <a:rPr lang="en-US" sz="1800" kern="0" dirty="0">
                <a:solidFill>
                  <a:srgbClr val="FFC000"/>
                </a:solidFill>
                <a:effectLst/>
                <a:latin typeface="Arial" panose="020B0604020202020204" pitchFamily="34" charset="0"/>
                <a:ea typeface="Times New Roman" panose="02020603050405020304" pitchFamily="18" charset="0"/>
              </a:rPr>
              <a:t>data preparation and exploration and visualization, and experimentation and prediction.</a:t>
            </a:r>
            <a:endParaRPr lang="en-US" dirty="0">
              <a:solidFill>
                <a:srgbClr val="FFC000"/>
              </a:solidFill>
            </a:endParaRPr>
          </a:p>
        </p:txBody>
      </p:sp>
      <p:pic>
        <p:nvPicPr>
          <p:cNvPr id="4" name="Picture 3">
            <a:extLst>
              <a:ext uri="{FF2B5EF4-FFF2-40B4-BE49-F238E27FC236}">
                <a16:creationId xmlns:a16="http://schemas.microsoft.com/office/drawing/2014/main" id="{208A1BEE-D83C-A3F7-367E-86E78B6BEB2B}"/>
              </a:ext>
            </a:extLst>
          </p:cNvPr>
          <p:cNvPicPr>
            <a:picLocks noChangeAspect="1"/>
          </p:cNvPicPr>
          <p:nvPr/>
        </p:nvPicPr>
        <p:blipFill>
          <a:blip r:embed="rId2"/>
          <a:stretch>
            <a:fillRect/>
          </a:stretch>
        </p:blipFill>
        <p:spPr>
          <a:xfrm>
            <a:off x="685801" y="3642486"/>
            <a:ext cx="5117459" cy="2381796"/>
          </a:xfrm>
          <a:prstGeom prst="rect">
            <a:avLst/>
          </a:prstGeom>
        </p:spPr>
      </p:pic>
      <p:pic>
        <p:nvPicPr>
          <p:cNvPr id="5" name="Picture 4">
            <a:extLst>
              <a:ext uri="{FF2B5EF4-FFF2-40B4-BE49-F238E27FC236}">
                <a16:creationId xmlns:a16="http://schemas.microsoft.com/office/drawing/2014/main" id="{872B7474-9B60-2481-6772-BB463FB868DC}"/>
              </a:ext>
            </a:extLst>
          </p:cNvPr>
          <p:cNvPicPr>
            <a:picLocks noChangeAspect="1"/>
          </p:cNvPicPr>
          <p:nvPr/>
        </p:nvPicPr>
        <p:blipFill>
          <a:blip r:embed="rId3"/>
          <a:stretch>
            <a:fillRect/>
          </a:stretch>
        </p:blipFill>
        <p:spPr>
          <a:xfrm>
            <a:off x="5951448" y="3642486"/>
            <a:ext cx="5943600" cy="2381796"/>
          </a:xfrm>
          <a:prstGeom prst="rect">
            <a:avLst/>
          </a:prstGeom>
        </p:spPr>
      </p:pic>
    </p:spTree>
    <p:extLst>
      <p:ext uri="{BB962C8B-B14F-4D97-AF65-F5344CB8AC3E}">
        <p14:creationId xmlns:p14="http://schemas.microsoft.com/office/powerpoint/2010/main" val="3914866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B6CA-B489-D5FB-1500-96BF3F000F1C}"/>
              </a:ext>
            </a:extLst>
          </p:cNvPr>
          <p:cNvSpPr>
            <a:spLocks noGrp="1"/>
          </p:cNvSpPr>
          <p:nvPr>
            <p:ph type="title"/>
          </p:nvPr>
        </p:nvSpPr>
        <p:spPr/>
        <p:txBody>
          <a:bodyPr/>
          <a:lstStyle/>
          <a:p>
            <a:r>
              <a:rPr lang="en-US" dirty="0"/>
              <a:t>Machine Learning Scientist</a:t>
            </a:r>
          </a:p>
        </p:txBody>
      </p:sp>
      <p:sp>
        <p:nvSpPr>
          <p:cNvPr id="3" name="Content Placeholder 2">
            <a:extLst>
              <a:ext uri="{FF2B5EF4-FFF2-40B4-BE49-F238E27FC236}">
                <a16:creationId xmlns:a16="http://schemas.microsoft.com/office/drawing/2014/main" id="{71B25825-1A4D-F91D-F7E6-9BE1D4FA3BA4}"/>
              </a:ext>
            </a:extLst>
          </p:cNvPr>
          <p:cNvSpPr>
            <a:spLocks noGrp="1"/>
          </p:cNvSpPr>
          <p:nvPr>
            <p:ph idx="1"/>
          </p:nvPr>
        </p:nvSpPr>
        <p:spPr>
          <a:xfrm>
            <a:off x="685801" y="2142068"/>
            <a:ext cx="10131425" cy="1286930"/>
          </a:xfrm>
        </p:spPr>
        <p:txBody>
          <a:bodyPr>
            <a:normAutofit fontScale="85000" lnSpcReduction="10000"/>
          </a:bodyPr>
          <a:lstStyle/>
          <a:p>
            <a:r>
              <a:rPr lang="en-US" sz="1800" kern="0" dirty="0">
                <a:effectLst/>
                <a:latin typeface="Arial" panose="020B0604020202020204" pitchFamily="34" charset="0"/>
                <a:ea typeface="Times New Roman" panose="02020603050405020304" pitchFamily="18" charset="0"/>
              </a:rPr>
              <a:t>Machine learning scientists are similar to data scientists, but with a machine learning specialization. Machine learning is perhaps the buzziest part of Data Science; it's used to extrapolate what's likely to be true from what we already know. These scientists use training data to classify larger, unrulier data, whether its to classify images that contain a car, or create a chatbot. They go beyond traditional machine learning with deep learning. Within the workflow, </a:t>
            </a:r>
            <a:r>
              <a:rPr lang="en-US" sz="1800" kern="0" dirty="0">
                <a:solidFill>
                  <a:srgbClr val="FFFF00"/>
                </a:solidFill>
                <a:effectLst/>
                <a:latin typeface="Arial" panose="020B0604020202020204" pitchFamily="34" charset="0"/>
                <a:ea typeface="Times New Roman" panose="02020603050405020304" pitchFamily="18" charset="0"/>
              </a:rPr>
              <a:t>they do the last three stages with a strong focus on prediction</a:t>
            </a:r>
            <a:r>
              <a:rPr lang="en-US" sz="1800" kern="0" dirty="0">
                <a:effectLst/>
                <a:latin typeface="Arial" panose="020B0604020202020204" pitchFamily="34" charset="0"/>
                <a:ea typeface="Times New Roman" panose="02020603050405020304" pitchFamily="18" charset="0"/>
              </a:rPr>
              <a:t>.</a:t>
            </a:r>
            <a:endParaRPr lang="en-US" dirty="0"/>
          </a:p>
        </p:txBody>
      </p:sp>
      <p:pic>
        <p:nvPicPr>
          <p:cNvPr id="4" name="Picture 3">
            <a:extLst>
              <a:ext uri="{FF2B5EF4-FFF2-40B4-BE49-F238E27FC236}">
                <a16:creationId xmlns:a16="http://schemas.microsoft.com/office/drawing/2014/main" id="{49A5A3BD-3611-2C97-3514-A5675D97C64B}"/>
              </a:ext>
            </a:extLst>
          </p:cNvPr>
          <p:cNvPicPr>
            <a:picLocks noChangeAspect="1"/>
          </p:cNvPicPr>
          <p:nvPr/>
        </p:nvPicPr>
        <p:blipFill>
          <a:blip r:embed="rId2"/>
          <a:stretch>
            <a:fillRect/>
          </a:stretch>
        </p:blipFill>
        <p:spPr>
          <a:xfrm>
            <a:off x="685801" y="3644151"/>
            <a:ext cx="5223598" cy="2506230"/>
          </a:xfrm>
          <a:prstGeom prst="rect">
            <a:avLst/>
          </a:prstGeom>
        </p:spPr>
      </p:pic>
      <p:pic>
        <p:nvPicPr>
          <p:cNvPr id="5" name="Picture 4">
            <a:extLst>
              <a:ext uri="{FF2B5EF4-FFF2-40B4-BE49-F238E27FC236}">
                <a16:creationId xmlns:a16="http://schemas.microsoft.com/office/drawing/2014/main" id="{9390C5C9-0EBA-4A6C-62CE-924E5C65A261}"/>
              </a:ext>
            </a:extLst>
          </p:cNvPr>
          <p:cNvPicPr>
            <a:picLocks noChangeAspect="1"/>
          </p:cNvPicPr>
          <p:nvPr/>
        </p:nvPicPr>
        <p:blipFill>
          <a:blip r:embed="rId3"/>
          <a:stretch>
            <a:fillRect/>
          </a:stretch>
        </p:blipFill>
        <p:spPr>
          <a:xfrm>
            <a:off x="6136542" y="3644151"/>
            <a:ext cx="5943600" cy="2080260"/>
          </a:xfrm>
          <a:prstGeom prst="rect">
            <a:avLst/>
          </a:prstGeom>
        </p:spPr>
      </p:pic>
    </p:spTree>
    <p:extLst>
      <p:ext uri="{BB962C8B-B14F-4D97-AF65-F5344CB8AC3E}">
        <p14:creationId xmlns:p14="http://schemas.microsoft.com/office/powerpoint/2010/main" val="3180343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90722E-4FA2-9640-93BE-FF7F1D50BCF8}"/>
              </a:ext>
            </a:extLst>
          </p:cNvPr>
          <p:cNvPicPr>
            <a:picLocks noChangeAspect="1"/>
          </p:cNvPicPr>
          <p:nvPr/>
        </p:nvPicPr>
        <p:blipFill>
          <a:blip r:embed="rId2"/>
          <a:stretch>
            <a:fillRect/>
          </a:stretch>
        </p:blipFill>
        <p:spPr>
          <a:xfrm>
            <a:off x="3124200" y="281361"/>
            <a:ext cx="5943600" cy="2422525"/>
          </a:xfrm>
          <a:prstGeom prst="rect">
            <a:avLst/>
          </a:prstGeom>
        </p:spPr>
      </p:pic>
      <p:sp>
        <p:nvSpPr>
          <p:cNvPr id="4" name="TextBox 3">
            <a:extLst>
              <a:ext uri="{FF2B5EF4-FFF2-40B4-BE49-F238E27FC236}">
                <a16:creationId xmlns:a16="http://schemas.microsoft.com/office/drawing/2014/main" id="{55EDFD30-1502-0C22-E4E2-5BC4420FFB15}"/>
              </a:ext>
            </a:extLst>
          </p:cNvPr>
          <p:cNvSpPr txBox="1"/>
          <p:nvPr/>
        </p:nvSpPr>
        <p:spPr>
          <a:xfrm>
            <a:off x="200722" y="3038402"/>
            <a:ext cx="11879766" cy="1014124"/>
          </a:xfrm>
          <a:prstGeom prst="rect">
            <a:avLst/>
          </a:prstGeom>
          <a:noFill/>
        </p:spPr>
        <p:txBody>
          <a:bodyPr wrap="square">
            <a:spAutoFit/>
          </a:bodyPr>
          <a:lstStyle/>
          <a:p>
            <a:pPr marL="0" marR="0">
              <a:lnSpc>
                <a:spcPct val="107000"/>
              </a:lnSpc>
              <a:spcBef>
                <a:spcPts val="300"/>
              </a:spcBef>
              <a:spcAft>
                <a:spcPts val="300"/>
              </a:spcAft>
            </a:pPr>
            <a:r>
              <a:rPr lang="en-US" sz="2000" b="1" i="1" kern="100" dirty="0">
                <a:effectLst/>
                <a:latin typeface="Arial" panose="020B0604020202020204" pitchFamily="34" charset="0"/>
                <a:ea typeface="Times New Roman" panose="02020603050405020304" pitchFamily="18" charset="0"/>
                <a:cs typeface="Angsana New" panose="02020603050405020304" pitchFamily="18" charset="-34"/>
              </a:rPr>
              <a:t>Matching skills to jobs</a:t>
            </a:r>
            <a:endParaRPr lang="en-US" sz="2000" b="1" i="1" kern="100" dirty="0">
              <a:effectLst/>
              <a:latin typeface="Calibri Light" panose="020F0302020204030204" pitchFamily="34" charset="0"/>
              <a:ea typeface="Times New Roman" panose="02020603050405020304" pitchFamily="18" charset="0"/>
              <a:cs typeface="Angsana New" panose="02020603050405020304" pitchFamily="18" charset="-34"/>
            </a:endParaRPr>
          </a:p>
          <a:p>
            <a:r>
              <a:rPr lang="en-US" sz="1800" dirty="0">
                <a:effectLst/>
                <a:latin typeface="Arial" panose="020B0604020202020204" pitchFamily="34" charset="0"/>
                <a:ea typeface="Calibri" panose="020F0502020204030204" pitchFamily="34" charset="0"/>
              </a:rPr>
              <a:t>Johan manages a Data Science team and is looking to post some new job listings for a </a:t>
            </a:r>
            <a:r>
              <a:rPr lang="en-US" sz="1800" b="1" dirty="0">
                <a:effectLst/>
                <a:latin typeface="Arial" panose="020B0604020202020204" pitchFamily="34" charset="0"/>
                <a:ea typeface="Calibri" panose="020F0502020204030204" pitchFamily="34" charset="0"/>
              </a:rPr>
              <a:t>Data Engineer</a:t>
            </a:r>
            <a:r>
              <a:rPr lang="en-US" sz="1800" dirty="0">
                <a:effectLst/>
                <a:latin typeface="Arial" panose="020B0604020202020204" pitchFamily="34" charset="0"/>
                <a:ea typeface="Calibri" panose="020F0502020204030204" pitchFamily="34" charset="0"/>
              </a:rPr>
              <a:t> and a </a:t>
            </a:r>
            <a:r>
              <a:rPr lang="en-US" sz="1800" b="1" dirty="0">
                <a:effectLst/>
                <a:latin typeface="Arial" panose="020B0604020202020204" pitchFamily="34" charset="0"/>
                <a:ea typeface="Calibri" panose="020F0502020204030204" pitchFamily="34" charset="0"/>
              </a:rPr>
              <a:t>Machine Learning Scientist</a:t>
            </a:r>
            <a:r>
              <a:rPr lang="en-US" sz="1800" dirty="0">
                <a:effectLst/>
                <a:latin typeface="Arial" panose="020B0604020202020204" pitchFamily="34" charset="0"/>
                <a:ea typeface="Calibri" panose="020F0502020204030204" pitchFamily="34" charset="0"/>
              </a:rPr>
              <a:t>. Help Johan decide which skill requirements belong with each job.</a:t>
            </a:r>
            <a:endParaRPr lang="en-US" dirty="0"/>
          </a:p>
        </p:txBody>
      </p:sp>
      <p:sp>
        <p:nvSpPr>
          <p:cNvPr id="6" name="TextBox 5">
            <a:extLst>
              <a:ext uri="{FF2B5EF4-FFF2-40B4-BE49-F238E27FC236}">
                <a16:creationId xmlns:a16="http://schemas.microsoft.com/office/drawing/2014/main" id="{72984E8F-DA1C-8DA6-5467-D33C326EEF8B}"/>
              </a:ext>
            </a:extLst>
          </p:cNvPr>
          <p:cNvSpPr txBox="1"/>
          <p:nvPr/>
        </p:nvSpPr>
        <p:spPr>
          <a:xfrm>
            <a:off x="1182029" y="4501616"/>
            <a:ext cx="2118732" cy="1953163"/>
          </a:xfrm>
          <a:prstGeom prst="rect">
            <a:avLst/>
          </a:prstGeom>
          <a:noFill/>
        </p:spPr>
        <p:txBody>
          <a:bodyPr wrap="square">
            <a:spAutoFit/>
          </a:bodyPr>
          <a:lstStyle/>
          <a:p>
            <a:pPr marL="0" marR="0">
              <a:lnSpc>
                <a:spcPct val="107000"/>
              </a:lnSpc>
              <a:spcBef>
                <a:spcPts val="300"/>
              </a:spcBef>
              <a:spcAft>
                <a:spcPts val="300"/>
              </a:spcAft>
            </a:pPr>
            <a:r>
              <a:rPr lang="en-US" sz="2000" b="1" i="1" kern="100" dirty="0">
                <a:effectLst/>
                <a:latin typeface="Arial" panose="020B0604020202020204" pitchFamily="34" charset="0"/>
                <a:ea typeface="Times New Roman" panose="02020603050405020304" pitchFamily="18" charset="0"/>
                <a:cs typeface="Angsana New" panose="02020603050405020304" pitchFamily="18" charset="-34"/>
              </a:rPr>
              <a:t>Data Engineer</a:t>
            </a:r>
          </a:p>
          <a:p>
            <a:pPr marL="0" marR="0">
              <a:lnSpc>
                <a:spcPct val="107000"/>
              </a:lnSpc>
              <a:spcBef>
                <a:spcPts val="300"/>
              </a:spcBef>
              <a:spcAft>
                <a:spcPts val="300"/>
              </a:spcAft>
            </a:pPr>
            <a:endParaRPr lang="en-US" sz="2000" b="1" i="1" kern="100" dirty="0">
              <a:latin typeface="Arial" panose="020B0604020202020204" pitchFamily="34" charset="0"/>
              <a:cs typeface="Angsana New" panose="02020603050405020304" pitchFamily="18" charset="-34"/>
            </a:endParaRPr>
          </a:p>
          <a:p>
            <a:pPr marL="0" marR="0">
              <a:lnSpc>
                <a:spcPct val="107000"/>
              </a:lnSpc>
              <a:spcBef>
                <a:spcPts val="300"/>
              </a:spcBef>
              <a:spcAft>
                <a:spcPts val="300"/>
              </a:spcAft>
            </a:pPr>
            <a:r>
              <a:rPr lang="en-US" sz="2000" b="1" i="1" kern="100" dirty="0">
                <a:latin typeface="Arial" panose="020B0604020202020204" pitchFamily="34" charset="0"/>
                <a:cs typeface="Angsana New" panose="02020603050405020304" pitchFamily="18" charset="-34"/>
              </a:rPr>
              <a:t>Data Analyst</a:t>
            </a:r>
          </a:p>
          <a:p>
            <a:pPr marL="0" marR="0">
              <a:lnSpc>
                <a:spcPct val="107000"/>
              </a:lnSpc>
              <a:spcBef>
                <a:spcPts val="300"/>
              </a:spcBef>
              <a:spcAft>
                <a:spcPts val="300"/>
              </a:spcAft>
            </a:pPr>
            <a:br>
              <a:rPr lang="en-US" sz="2000" b="1" i="1" kern="100" dirty="0">
                <a:latin typeface="Arial" panose="020B0604020202020204" pitchFamily="34" charset="0"/>
                <a:cs typeface="Angsana New" panose="02020603050405020304" pitchFamily="18" charset="-34"/>
              </a:rPr>
            </a:br>
            <a:r>
              <a:rPr lang="en-US" sz="2000" b="1" i="1" kern="100" dirty="0">
                <a:latin typeface="Arial" panose="020B0604020202020204" pitchFamily="34" charset="0"/>
                <a:cs typeface="Angsana New" panose="02020603050405020304" pitchFamily="18" charset="-34"/>
              </a:rPr>
              <a:t>Data Scientist</a:t>
            </a:r>
            <a:endParaRPr lang="en-US" dirty="0"/>
          </a:p>
        </p:txBody>
      </p:sp>
      <p:sp>
        <p:nvSpPr>
          <p:cNvPr id="8" name="TextBox 7">
            <a:extLst>
              <a:ext uri="{FF2B5EF4-FFF2-40B4-BE49-F238E27FC236}">
                <a16:creationId xmlns:a16="http://schemas.microsoft.com/office/drawing/2014/main" id="{72978DBF-711F-3889-4C3C-C25C977A15D8}"/>
              </a:ext>
            </a:extLst>
          </p:cNvPr>
          <p:cNvSpPr txBox="1"/>
          <p:nvPr/>
        </p:nvSpPr>
        <p:spPr>
          <a:xfrm>
            <a:off x="4445620" y="4467042"/>
            <a:ext cx="7634868" cy="2044534"/>
          </a:xfrm>
          <a:prstGeom prst="rect">
            <a:avLst/>
          </a:prstGeom>
          <a:noFill/>
        </p:spPr>
        <p:txBody>
          <a:bodyPr wrap="square">
            <a:spAutoFit/>
          </a:bodyPr>
          <a:lstStyle/>
          <a:p>
            <a:pPr marL="342900" marR="0" indent="-342900">
              <a:lnSpc>
                <a:spcPct val="107000"/>
              </a:lnSpc>
              <a:spcBef>
                <a:spcPts val="300"/>
              </a:spcBef>
              <a:spcAft>
                <a:spcPts val="300"/>
              </a:spcAft>
              <a:buFont typeface="Arial" panose="020B0604020202020204" pitchFamily="34" charset="0"/>
              <a:buChar char="•"/>
            </a:pPr>
            <a:r>
              <a:rPr lang="en-US" sz="1600" i="1" kern="100" dirty="0">
                <a:solidFill>
                  <a:srgbClr val="FFC000"/>
                </a:solidFill>
                <a:effectLst/>
                <a:latin typeface="Arial" panose="020B0604020202020204" pitchFamily="34" charset="0"/>
                <a:ea typeface="Times New Roman" panose="02020603050405020304" pitchFamily="18" charset="0"/>
                <a:cs typeface="Angsana New" panose="02020603050405020304" pitchFamily="18" charset="-34"/>
              </a:rPr>
              <a:t>Give new team members data base access</a:t>
            </a:r>
          </a:p>
          <a:p>
            <a:pPr marL="342900" marR="0" indent="-342900">
              <a:lnSpc>
                <a:spcPct val="107000"/>
              </a:lnSpc>
              <a:spcBef>
                <a:spcPts val="300"/>
              </a:spcBef>
              <a:spcAft>
                <a:spcPts val="300"/>
              </a:spcAft>
              <a:buFont typeface="Arial" panose="020B0604020202020204" pitchFamily="34" charset="0"/>
              <a:buChar char="•"/>
            </a:pPr>
            <a:r>
              <a:rPr lang="en-US" sz="1600" i="1" kern="100" dirty="0">
                <a:solidFill>
                  <a:srgbClr val="FFC000"/>
                </a:solidFill>
                <a:latin typeface="Arial" panose="020B0604020202020204" pitchFamily="34" charset="0"/>
                <a:cs typeface="Angsana New" panose="02020603050405020304" pitchFamily="18" charset="-34"/>
              </a:rPr>
              <a:t>Update Excel spreadsheet with new graphs</a:t>
            </a:r>
          </a:p>
          <a:p>
            <a:pPr marL="342900" marR="0" indent="-342900">
              <a:lnSpc>
                <a:spcPct val="107000"/>
              </a:lnSpc>
              <a:spcBef>
                <a:spcPts val="300"/>
              </a:spcBef>
              <a:spcAft>
                <a:spcPts val="300"/>
              </a:spcAft>
              <a:buFont typeface="Arial" panose="020B0604020202020204" pitchFamily="34" charset="0"/>
              <a:buChar char="•"/>
            </a:pPr>
            <a:r>
              <a:rPr lang="en-US" sz="1600" i="1" kern="100" dirty="0">
                <a:solidFill>
                  <a:srgbClr val="FFC000"/>
                </a:solidFill>
                <a:latin typeface="Arial" panose="020B0604020202020204" pitchFamily="34" charset="0"/>
                <a:cs typeface="Angsana New" panose="02020603050405020304" pitchFamily="18" charset="-34"/>
              </a:rPr>
              <a:t>Train an anomaly detection algorithm</a:t>
            </a:r>
          </a:p>
          <a:p>
            <a:pPr marL="342900" marR="0" indent="-342900">
              <a:lnSpc>
                <a:spcPct val="107000"/>
              </a:lnSpc>
              <a:spcBef>
                <a:spcPts val="300"/>
              </a:spcBef>
              <a:spcAft>
                <a:spcPts val="300"/>
              </a:spcAft>
              <a:buFont typeface="Arial" panose="020B0604020202020204" pitchFamily="34" charset="0"/>
              <a:buChar char="•"/>
            </a:pPr>
            <a:r>
              <a:rPr lang="en-US" sz="1600" i="1" kern="100" dirty="0">
                <a:solidFill>
                  <a:srgbClr val="FFC000"/>
                </a:solidFill>
                <a:latin typeface="Arial" panose="020B0604020202020204" pitchFamily="34" charset="0"/>
                <a:cs typeface="Angsana New" panose="02020603050405020304" pitchFamily="18" charset="-34"/>
              </a:rPr>
              <a:t>Run a correlation analysis between weather and ice cream sales</a:t>
            </a:r>
          </a:p>
          <a:p>
            <a:pPr marL="342900" marR="0" indent="-342900">
              <a:lnSpc>
                <a:spcPct val="107000"/>
              </a:lnSpc>
              <a:spcBef>
                <a:spcPts val="300"/>
              </a:spcBef>
              <a:spcAft>
                <a:spcPts val="300"/>
              </a:spcAft>
              <a:buFont typeface="Arial" panose="020B0604020202020204" pitchFamily="34" charset="0"/>
              <a:buChar char="•"/>
            </a:pPr>
            <a:r>
              <a:rPr lang="en-US" sz="1600" i="1" kern="100" dirty="0">
                <a:solidFill>
                  <a:srgbClr val="FFC000"/>
                </a:solidFill>
                <a:latin typeface="Arial" panose="020B0604020202020204" pitchFamily="34" charset="0"/>
                <a:cs typeface="Angsana New" panose="02020603050405020304" pitchFamily="18" charset="-34"/>
              </a:rPr>
              <a:t>Create a dashboard for the marketing team</a:t>
            </a:r>
          </a:p>
          <a:p>
            <a:pPr marL="342900" marR="0" indent="-342900">
              <a:lnSpc>
                <a:spcPct val="107000"/>
              </a:lnSpc>
              <a:spcBef>
                <a:spcPts val="300"/>
              </a:spcBef>
              <a:spcAft>
                <a:spcPts val="300"/>
              </a:spcAft>
              <a:buFont typeface="Arial" panose="020B0604020202020204" pitchFamily="34" charset="0"/>
              <a:buChar char="•"/>
            </a:pPr>
            <a:r>
              <a:rPr lang="en-US" sz="1600" i="1" kern="100" dirty="0">
                <a:solidFill>
                  <a:srgbClr val="FFC000"/>
                </a:solidFill>
                <a:latin typeface="Arial" panose="020B0604020202020204" pitchFamily="34" charset="0"/>
                <a:cs typeface="Angsana New" panose="02020603050405020304" pitchFamily="18" charset="-34"/>
              </a:rPr>
              <a:t>Create a new table in the SQL database</a:t>
            </a:r>
            <a:endParaRPr lang="en-US" sz="1400" dirty="0">
              <a:solidFill>
                <a:srgbClr val="FFC000"/>
              </a:solidFill>
            </a:endParaRPr>
          </a:p>
        </p:txBody>
      </p:sp>
    </p:spTree>
    <p:extLst>
      <p:ext uri="{BB962C8B-B14F-4D97-AF65-F5344CB8AC3E}">
        <p14:creationId xmlns:p14="http://schemas.microsoft.com/office/powerpoint/2010/main" val="133958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83AA-ABE2-EEC4-53E9-0AA478F82B6E}"/>
              </a:ext>
            </a:extLst>
          </p:cNvPr>
          <p:cNvSpPr>
            <a:spLocks noGrp="1"/>
          </p:cNvSpPr>
          <p:nvPr>
            <p:ph type="title"/>
          </p:nvPr>
        </p:nvSpPr>
        <p:spPr/>
        <p:txBody>
          <a:bodyPr/>
          <a:lstStyle/>
          <a:p>
            <a:r>
              <a:rPr lang="en-US" dirty="0"/>
              <a:t>What is data science?</a:t>
            </a:r>
          </a:p>
        </p:txBody>
      </p:sp>
      <p:pic>
        <p:nvPicPr>
          <p:cNvPr id="9" name="Picture 8">
            <a:extLst>
              <a:ext uri="{FF2B5EF4-FFF2-40B4-BE49-F238E27FC236}">
                <a16:creationId xmlns:a16="http://schemas.microsoft.com/office/drawing/2014/main" id="{B96B4B48-BBB2-A4A7-CD95-E4B533CEE85B}"/>
              </a:ext>
            </a:extLst>
          </p:cNvPr>
          <p:cNvPicPr>
            <a:picLocks noChangeAspect="1"/>
          </p:cNvPicPr>
          <p:nvPr/>
        </p:nvPicPr>
        <p:blipFill>
          <a:blip r:embed="rId2"/>
          <a:stretch>
            <a:fillRect/>
          </a:stretch>
        </p:blipFill>
        <p:spPr>
          <a:xfrm>
            <a:off x="2782895" y="2356700"/>
            <a:ext cx="3901684" cy="3812153"/>
          </a:xfrm>
          <a:prstGeom prst="rect">
            <a:avLst/>
          </a:prstGeom>
        </p:spPr>
      </p:pic>
      <p:pic>
        <p:nvPicPr>
          <p:cNvPr id="11" name="Picture 10">
            <a:extLst>
              <a:ext uri="{FF2B5EF4-FFF2-40B4-BE49-F238E27FC236}">
                <a16:creationId xmlns:a16="http://schemas.microsoft.com/office/drawing/2014/main" id="{14307856-D2C5-BE50-431F-484DD9B0C5EA}"/>
              </a:ext>
            </a:extLst>
          </p:cNvPr>
          <p:cNvPicPr>
            <a:picLocks noChangeAspect="1"/>
          </p:cNvPicPr>
          <p:nvPr/>
        </p:nvPicPr>
        <p:blipFill>
          <a:blip r:embed="rId3"/>
          <a:stretch>
            <a:fillRect/>
          </a:stretch>
        </p:blipFill>
        <p:spPr>
          <a:xfrm>
            <a:off x="6792037" y="3632836"/>
            <a:ext cx="4865550" cy="2893030"/>
          </a:xfrm>
          <a:prstGeom prst="rect">
            <a:avLst/>
          </a:prstGeom>
        </p:spPr>
      </p:pic>
      <p:pic>
        <p:nvPicPr>
          <p:cNvPr id="10" name="Picture 9">
            <a:extLst>
              <a:ext uri="{FF2B5EF4-FFF2-40B4-BE49-F238E27FC236}">
                <a16:creationId xmlns:a16="http://schemas.microsoft.com/office/drawing/2014/main" id="{FFAFB1BE-15D4-DB44-A31A-E7808D100266}"/>
              </a:ext>
            </a:extLst>
          </p:cNvPr>
          <p:cNvPicPr>
            <a:picLocks noChangeAspect="1"/>
          </p:cNvPicPr>
          <p:nvPr/>
        </p:nvPicPr>
        <p:blipFill>
          <a:blip r:embed="rId4"/>
          <a:stretch>
            <a:fillRect/>
          </a:stretch>
        </p:blipFill>
        <p:spPr>
          <a:xfrm>
            <a:off x="6355060" y="523139"/>
            <a:ext cx="4462166" cy="2595341"/>
          </a:xfrm>
          <a:prstGeom prst="rect">
            <a:avLst/>
          </a:prstGeom>
        </p:spPr>
      </p:pic>
      <p:pic>
        <p:nvPicPr>
          <p:cNvPr id="1028" name="Picture 4" descr="data science, introduction to data science">
            <a:extLst>
              <a:ext uri="{FF2B5EF4-FFF2-40B4-BE49-F238E27FC236}">
                <a16:creationId xmlns:a16="http://schemas.microsoft.com/office/drawing/2014/main" id="{CEA7A8D5-4815-7684-4FA2-DD2D04EC6CA4}"/>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7482" y="1658373"/>
            <a:ext cx="2932814" cy="259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92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90722E-4FA2-9640-93BE-FF7F1D50BCF8}"/>
              </a:ext>
            </a:extLst>
          </p:cNvPr>
          <p:cNvPicPr>
            <a:picLocks noChangeAspect="1"/>
          </p:cNvPicPr>
          <p:nvPr/>
        </p:nvPicPr>
        <p:blipFill>
          <a:blip r:embed="rId2"/>
          <a:stretch>
            <a:fillRect/>
          </a:stretch>
        </p:blipFill>
        <p:spPr>
          <a:xfrm>
            <a:off x="3124200" y="281361"/>
            <a:ext cx="5943600" cy="2422525"/>
          </a:xfrm>
          <a:prstGeom prst="rect">
            <a:avLst/>
          </a:prstGeom>
        </p:spPr>
      </p:pic>
      <p:sp>
        <p:nvSpPr>
          <p:cNvPr id="4" name="TextBox 3">
            <a:extLst>
              <a:ext uri="{FF2B5EF4-FFF2-40B4-BE49-F238E27FC236}">
                <a16:creationId xmlns:a16="http://schemas.microsoft.com/office/drawing/2014/main" id="{55EDFD30-1502-0C22-E4E2-5BC4420FFB15}"/>
              </a:ext>
            </a:extLst>
          </p:cNvPr>
          <p:cNvSpPr txBox="1"/>
          <p:nvPr/>
        </p:nvSpPr>
        <p:spPr>
          <a:xfrm>
            <a:off x="200722" y="3038402"/>
            <a:ext cx="11879766" cy="1014124"/>
          </a:xfrm>
          <a:prstGeom prst="rect">
            <a:avLst/>
          </a:prstGeom>
          <a:noFill/>
        </p:spPr>
        <p:txBody>
          <a:bodyPr wrap="square">
            <a:spAutoFit/>
          </a:bodyPr>
          <a:lstStyle/>
          <a:p>
            <a:pPr marL="0" marR="0">
              <a:lnSpc>
                <a:spcPct val="107000"/>
              </a:lnSpc>
              <a:spcBef>
                <a:spcPts val="300"/>
              </a:spcBef>
              <a:spcAft>
                <a:spcPts val="300"/>
              </a:spcAft>
            </a:pPr>
            <a:r>
              <a:rPr lang="en-US" sz="2000" b="1" i="1" kern="100" dirty="0">
                <a:effectLst/>
                <a:latin typeface="Arial" panose="020B0604020202020204" pitchFamily="34" charset="0"/>
                <a:ea typeface="Times New Roman" panose="02020603050405020304" pitchFamily="18" charset="0"/>
                <a:cs typeface="Angsana New" panose="02020603050405020304" pitchFamily="18" charset="-34"/>
              </a:rPr>
              <a:t>Matching skills to jobs</a:t>
            </a:r>
            <a:endParaRPr lang="en-US" sz="2000" b="1" i="1" kern="100" dirty="0">
              <a:effectLst/>
              <a:latin typeface="Calibri Light" panose="020F0302020204030204" pitchFamily="34" charset="0"/>
              <a:ea typeface="Times New Roman" panose="02020603050405020304" pitchFamily="18" charset="0"/>
              <a:cs typeface="Angsana New" panose="02020603050405020304" pitchFamily="18" charset="-34"/>
            </a:endParaRPr>
          </a:p>
          <a:p>
            <a:r>
              <a:rPr lang="en-US" sz="1800" dirty="0">
                <a:effectLst/>
                <a:latin typeface="Arial" panose="020B0604020202020204" pitchFamily="34" charset="0"/>
                <a:ea typeface="Calibri" panose="020F0502020204030204" pitchFamily="34" charset="0"/>
              </a:rPr>
              <a:t>Johan manages a Data Science team and is looking to post some new job listings for a </a:t>
            </a:r>
            <a:r>
              <a:rPr lang="en-US" sz="1800" b="1" dirty="0">
                <a:effectLst/>
                <a:latin typeface="Arial" panose="020B0604020202020204" pitchFamily="34" charset="0"/>
                <a:ea typeface="Calibri" panose="020F0502020204030204" pitchFamily="34" charset="0"/>
              </a:rPr>
              <a:t>Data Engineer</a:t>
            </a:r>
            <a:r>
              <a:rPr lang="en-US" sz="1800" dirty="0">
                <a:effectLst/>
                <a:latin typeface="Arial" panose="020B0604020202020204" pitchFamily="34" charset="0"/>
                <a:ea typeface="Calibri" panose="020F0502020204030204" pitchFamily="34" charset="0"/>
              </a:rPr>
              <a:t> and a </a:t>
            </a:r>
            <a:r>
              <a:rPr lang="en-US" sz="1800" b="1" dirty="0">
                <a:effectLst/>
                <a:latin typeface="Arial" panose="020B0604020202020204" pitchFamily="34" charset="0"/>
                <a:ea typeface="Calibri" panose="020F0502020204030204" pitchFamily="34" charset="0"/>
              </a:rPr>
              <a:t>Machine Learning Scientist</a:t>
            </a:r>
            <a:r>
              <a:rPr lang="en-US" sz="1800" dirty="0">
                <a:effectLst/>
                <a:latin typeface="Arial" panose="020B0604020202020204" pitchFamily="34" charset="0"/>
                <a:ea typeface="Calibri" panose="020F0502020204030204" pitchFamily="34" charset="0"/>
              </a:rPr>
              <a:t>. Help Johan decide which skill requirements belong with each job.</a:t>
            </a:r>
            <a:endParaRPr lang="en-US" dirty="0"/>
          </a:p>
        </p:txBody>
      </p:sp>
      <p:sp>
        <p:nvSpPr>
          <p:cNvPr id="6" name="TextBox 5">
            <a:extLst>
              <a:ext uri="{FF2B5EF4-FFF2-40B4-BE49-F238E27FC236}">
                <a16:creationId xmlns:a16="http://schemas.microsoft.com/office/drawing/2014/main" id="{72984E8F-DA1C-8DA6-5467-D33C326EEF8B}"/>
              </a:ext>
            </a:extLst>
          </p:cNvPr>
          <p:cNvSpPr txBox="1"/>
          <p:nvPr/>
        </p:nvSpPr>
        <p:spPr>
          <a:xfrm>
            <a:off x="1182029" y="4501616"/>
            <a:ext cx="2118732" cy="1546898"/>
          </a:xfrm>
          <a:prstGeom prst="rect">
            <a:avLst/>
          </a:prstGeom>
          <a:noFill/>
        </p:spPr>
        <p:txBody>
          <a:bodyPr wrap="square">
            <a:spAutoFit/>
          </a:bodyPr>
          <a:lstStyle/>
          <a:p>
            <a:pPr marL="0" marR="0">
              <a:lnSpc>
                <a:spcPct val="107000"/>
              </a:lnSpc>
              <a:spcBef>
                <a:spcPts val="300"/>
              </a:spcBef>
              <a:spcAft>
                <a:spcPts val="300"/>
              </a:spcAft>
            </a:pPr>
            <a:r>
              <a:rPr lang="en-US" sz="2000" b="1" i="1" kern="100" dirty="0">
                <a:effectLst/>
                <a:latin typeface="Arial" panose="020B0604020202020204" pitchFamily="34" charset="0"/>
                <a:ea typeface="Times New Roman" panose="02020603050405020304" pitchFamily="18" charset="0"/>
                <a:cs typeface="Angsana New" panose="02020603050405020304" pitchFamily="18" charset="-34"/>
              </a:rPr>
              <a:t>Data Engineer</a:t>
            </a:r>
          </a:p>
          <a:p>
            <a:pPr marL="0" marR="0">
              <a:lnSpc>
                <a:spcPct val="107000"/>
              </a:lnSpc>
              <a:spcBef>
                <a:spcPts val="300"/>
              </a:spcBef>
              <a:spcAft>
                <a:spcPts val="300"/>
              </a:spcAft>
            </a:pPr>
            <a:endParaRPr lang="en-US" sz="2000" b="1" i="1" kern="100" dirty="0">
              <a:latin typeface="Arial" panose="020B0604020202020204" pitchFamily="34" charset="0"/>
              <a:cs typeface="Angsana New" panose="02020603050405020304" pitchFamily="18" charset="-34"/>
            </a:endParaRPr>
          </a:p>
          <a:p>
            <a:pPr marL="0" marR="0">
              <a:lnSpc>
                <a:spcPct val="107000"/>
              </a:lnSpc>
              <a:spcBef>
                <a:spcPts val="300"/>
              </a:spcBef>
              <a:spcAft>
                <a:spcPts val="300"/>
              </a:spcAft>
            </a:pPr>
            <a:br>
              <a:rPr lang="en-US" sz="2000" b="1" i="1" kern="100" dirty="0">
                <a:latin typeface="Arial" panose="020B0604020202020204" pitchFamily="34" charset="0"/>
                <a:cs typeface="Angsana New" panose="02020603050405020304" pitchFamily="18" charset="-34"/>
              </a:rPr>
            </a:br>
            <a:r>
              <a:rPr lang="en-US" sz="2000" b="1" i="1" kern="100" dirty="0">
                <a:latin typeface="Arial" panose="020B0604020202020204" pitchFamily="34" charset="0"/>
                <a:cs typeface="Angsana New" panose="02020603050405020304" pitchFamily="18" charset="-34"/>
              </a:rPr>
              <a:t>Data Scientist</a:t>
            </a:r>
            <a:endParaRPr lang="en-US" dirty="0"/>
          </a:p>
        </p:txBody>
      </p:sp>
      <p:sp>
        <p:nvSpPr>
          <p:cNvPr id="8" name="TextBox 7">
            <a:extLst>
              <a:ext uri="{FF2B5EF4-FFF2-40B4-BE49-F238E27FC236}">
                <a16:creationId xmlns:a16="http://schemas.microsoft.com/office/drawing/2014/main" id="{72978DBF-711F-3889-4C3C-C25C977A15D8}"/>
              </a:ext>
            </a:extLst>
          </p:cNvPr>
          <p:cNvSpPr txBox="1"/>
          <p:nvPr/>
        </p:nvSpPr>
        <p:spPr>
          <a:xfrm>
            <a:off x="4445620" y="4467042"/>
            <a:ext cx="7634868" cy="1704121"/>
          </a:xfrm>
          <a:prstGeom prst="rect">
            <a:avLst/>
          </a:prstGeom>
          <a:noFill/>
        </p:spPr>
        <p:txBody>
          <a:bodyPr wrap="square">
            <a:spAutoFit/>
          </a:bodyPr>
          <a:lstStyle/>
          <a:p>
            <a:pPr marL="342900" marR="0" indent="-342900">
              <a:lnSpc>
                <a:spcPct val="107000"/>
              </a:lnSpc>
              <a:spcBef>
                <a:spcPts val="300"/>
              </a:spcBef>
              <a:spcAft>
                <a:spcPts val="300"/>
              </a:spcAft>
              <a:buFont typeface="Arial" panose="020B0604020202020204" pitchFamily="34" charset="0"/>
              <a:buChar char="•"/>
            </a:pPr>
            <a:r>
              <a:rPr lang="en-US" sz="1600" i="1" kern="100" dirty="0">
                <a:solidFill>
                  <a:srgbClr val="FFC000"/>
                </a:solidFill>
                <a:effectLst/>
                <a:latin typeface="Arial" panose="020B0604020202020204" pitchFamily="34" charset="0"/>
                <a:ea typeface="Times New Roman" panose="02020603050405020304" pitchFamily="18" charset="0"/>
                <a:cs typeface="Angsana New" panose="02020603050405020304" pitchFamily="18" charset="-34"/>
              </a:rPr>
              <a:t>Expert at building and maintaining SQL databases</a:t>
            </a:r>
          </a:p>
          <a:p>
            <a:pPr marL="342900" marR="0" indent="-342900">
              <a:lnSpc>
                <a:spcPct val="107000"/>
              </a:lnSpc>
              <a:spcBef>
                <a:spcPts val="300"/>
              </a:spcBef>
              <a:spcAft>
                <a:spcPts val="300"/>
              </a:spcAft>
              <a:buFont typeface="Arial" panose="020B0604020202020204" pitchFamily="34" charset="0"/>
              <a:buChar char="•"/>
            </a:pPr>
            <a:r>
              <a:rPr lang="en-US" sz="1600" i="1" kern="100" dirty="0">
                <a:solidFill>
                  <a:srgbClr val="FFC000"/>
                </a:solidFill>
                <a:latin typeface="Arial" panose="020B0604020202020204" pitchFamily="34" charset="0"/>
                <a:ea typeface="Times New Roman" panose="02020603050405020304" pitchFamily="18" charset="0"/>
                <a:cs typeface="Angsana New" panose="02020603050405020304" pitchFamily="18" charset="-34"/>
              </a:rPr>
              <a:t>Some higher education in statistics</a:t>
            </a:r>
            <a:endParaRPr lang="en-US" sz="1600" i="1" kern="100" dirty="0">
              <a:solidFill>
                <a:srgbClr val="FFC000"/>
              </a:solidFill>
              <a:effectLst/>
              <a:latin typeface="Arial" panose="020B0604020202020204" pitchFamily="34" charset="0"/>
              <a:ea typeface="Times New Roman" panose="02020603050405020304" pitchFamily="18" charset="0"/>
              <a:cs typeface="Angsana New" panose="02020603050405020304" pitchFamily="18" charset="-34"/>
            </a:endParaRPr>
          </a:p>
          <a:p>
            <a:pPr marL="342900" marR="0" indent="-342900">
              <a:lnSpc>
                <a:spcPct val="107000"/>
              </a:lnSpc>
              <a:spcBef>
                <a:spcPts val="300"/>
              </a:spcBef>
              <a:spcAft>
                <a:spcPts val="300"/>
              </a:spcAft>
              <a:buFont typeface="Arial" panose="020B0604020202020204" pitchFamily="34" charset="0"/>
              <a:buChar char="•"/>
            </a:pPr>
            <a:r>
              <a:rPr lang="en-US" sz="1600" i="1" kern="100" dirty="0">
                <a:solidFill>
                  <a:srgbClr val="FFC000"/>
                </a:solidFill>
                <a:latin typeface="Arial" panose="020B0604020202020204" pitchFamily="34" charset="0"/>
                <a:cs typeface="Angsana New" panose="02020603050405020304" pitchFamily="18" charset="-34"/>
              </a:rPr>
              <a:t>Proficient in using Python for prediction and modeling</a:t>
            </a:r>
          </a:p>
          <a:p>
            <a:pPr marL="342900" marR="0" indent="-342900">
              <a:lnSpc>
                <a:spcPct val="107000"/>
              </a:lnSpc>
              <a:spcBef>
                <a:spcPts val="300"/>
              </a:spcBef>
              <a:spcAft>
                <a:spcPts val="300"/>
              </a:spcAft>
              <a:buFont typeface="Arial" panose="020B0604020202020204" pitchFamily="34" charset="0"/>
              <a:buChar char="•"/>
            </a:pPr>
            <a:r>
              <a:rPr lang="en-US" sz="1600" i="1" kern="100" dirty="0">
                <a:solidFill>
                  <a:srgbClr val="FFC000"/>
                </a:solidFill>
                <a:latin typeface="Arial" panose="020B0604020202020204" pitchFamily="34" charset="0"/>
                <a:cs typeface="Angsana New" panose="02020603050405020304" pitchFamily="18" charset="-34"/>
              </a:rPr>
              <a:t>Strong Java skills</a:t>
            </a:r>
          </a:p>
          <a:p>
            <a:pPr marL="342900" marR="0" indent="-342900">
              <a:lnSpc>
                <a:spcPct val="107000"/>
              </a:lnSpc>
              <a:spcBef>
                <a:spcPts val="300"/>
              </a:spcBef>
              <a:spcAft>
                <a:spcPts val="300"/>
              </a:spcAft>
              <a:buFont typeface="Arial" panose="020B0604020202020204" pitchFamily="34" charset="0"/>
              <a:buChar char="•"/>
            </a:pPr>
            <a:r>
              <a:rPr lang="en-US" sz="1600" i="1" kern="100" dirty="0">
                <a:solidFill>
                  <a:srgbClr val="FFC000"/>
                </a:solidFill>
                <a:latin typeface="Arial" panose="020B0604020202020204" pitchFamily="34" charset="0"/>
                <a:cs typeface="Angsana New" panose="02020603050405020304" pitchFamily="18" charset="-34"/>
              </a:rPr>
              <a:t>Experience in using TensorFlow for implementing deep learning architecture</a:t>
            </a:r>
            <a:endParaRPr lang="en-US" sz="1400" dirty="0">
              <a:solidFill>
                <a:srgbClr val="FFC000"/>
              </a:solidFill>
            </a:endParaRPr>
          </a:p>
        </p:txBody>
      </p:sp>
    </p:spTree>
    <p:extLst>
      <p:ext uri="{BB962C8B-B14F-4D97-AF65-F5344CB8AC3E}">
        <p14:creationId xmlns:p14="http://schemas.microsoft.com/office/powerpoint/2010/main" val="1328705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7BFE6-ACE3-8DBC-1A00-FAA31406375E}"/>
              </a:ext>
            </a:extLst>
          </p:cNvPr>
          <p:cNvSpPr>
            <a:spLocks noGrp="1"/>
          </p:cNvSpPr>
          <p:nvPr>
            <p:ph type="title"/>
          </p:nvPr>
        </p:nvSpPr>
        <p:spPr/>
        <p:txBody>
          <a:bodyPr/>
          <a:lstStyle/>
          <a:p>
            <a:r>
              <a:rPr lang="en-US" dirty="0"/>
              <a:t>Data Collection</a:t>
            </a:r>
          </a:p>
        </p:txBody>
      </p:sp>
      <p:sp>
        <p:nvSpPr>
          <p:cNvPr id="3" name="Text Placeholder 2">
            <a:extLst>
              <a:ext uri="{FF2B5EF4-FFF2-40B4-BE49-F238E27FC236}">
                <a16:creationId xmlns:a16="http://schemas.microsoft.com/office/drawing/2014/main" id="{64068CB0-FE26-20F2-2805-34AE8CF232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949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94271-DBF3-F2FB-40CF-A663D6D47C29}"/>
              </a:ext>
            </a:extLst>
          </p:cNvPr>
          <p:cNvSpPr>
            <a:spLocks noGrp="1"/>
          </p:cNvSpPr>
          <p:nvPr>
            <p:ph type="title"/>
          </p:nvPr>
        </p:nvSpPr>
        <p:spPr/>
        <p:txBody>
          <a:bodyPr/>
          <a:lstStyle/>
          <a:p>
            <a:r>
              <a:rPr lang="en-US" dirty="0"/>
              <a:t>Data sources</a:t>
            </a:r>
          </a:p>
        </p:txBody>
      </p:sp>
      <p:pic>
        <p:nvPicPr>
          <p:cNvPr id="6" name="Content Placeholder 5">
            <a:extLst>
              <a:ext uri="{FF2B5EF4-FFF2-40B4-BE49-F238E27FC236}">
                <a16:creationId xmlns:a16="http://schemas.microsoft.com/office/drawing/2014/main" id="{57BA69F8-4066-1716-E133-46E0645A2392}"/>
              </a:ext>
            </a:extLst>
          </p:cNvPr>
          <p:cNvPicPr>
            <a:picLocks noGrp="1" noChangeAspect="1"/>
          </p:cNvPicPr>
          <p:nvPr>
            <p:ph idx="1"/>
          </p:nvPr>
        </p:nvPicPr>
        <p:blipFill>
          <a:blip r:embed="rId2"/>
          <a:stretch>
            <a:fillRect/>
          </a:stretch>
        </p:blipFill>
        <p:spPr>
          <a:xfrm>
            <a:off x="1767360" y="2141538"/>
            <a:ext cx="7968305" cy="3649662"/>
          </a:xfrm>
          <a:prstGeom prst="rect">
            <a:avLst/>
          </a:prstGeom>
        </p:spPr>
      </p:pic>
    </p:spTree>
    <p:extLst>
      <p:ext uri="{BB962C8B-B14F-4D97-AF65-F5344CB8AC3E}">
        <p14:creationId xmlns:p14="http://schemas.microsoft.com/office/powerpoint/2010/main" val="246948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2301-AB0E-9875-B870-075CAFE88458}"/>
              </a:ext>
            </a:extLst>
          </p:cNvPr>
          <p:cNvSpPr>
            <a:spLocks noGrp="1"/>
          </p:cNvSpPr>
          <p:nvPr>
            <p:ph type="title"/>
          </p:nvPr>
        </p:nvSpPr>
        <p:spPr/>
        <p:txBody>
          <a:bodyPr/>
          <a:lstStyle/>
          <a:p>
            <a:r>
              <a:rPr lang="en-US" dirty="0"/>
              <a:t>Company data</a:t>
            </a:r>
          </a:p>
        </p:txBody>
      </p:sp>
      <p:sp>
        <p:nvSpPr>
          <p:cNvPr id="3" name="Content Placeholder 2">
            <a:extLst>
              <a:ext uri="{FF2B5EF4-FFF2-40B4-BE49-F238E27FC236}">
                <a16:creationId xmlns:a16="http://schemas.microsoft.com/office/drawing/2014/main" id="{6DAEB549-B6B8-1560-7128-86633AB7363E}"/>
              </a:ext>
            </a:extLst>
          </p:cNvPr>
          <p:cNvSpPr>
            <a:spLocks noGrp="1"/>
          </p:cNvSpPr>
          <p:nvPr>
            <p:ph idx="1"/>
          </p:nvPr>
        </p:nvSpPr>
        <p:spPr>
          <a:xfrm>
            <a:off x="685802" y="2142067"/>
            <a:ext cx="7403756" cy="4593926"/>
          </a:xfrm>
        </p:spPr>
        <p:txBody>
          <a:bodyPr>
            <a:normAutofit/>
          </a:bodyPr>
          <a:lstStyle/>
          <a:p>
            <a:r>
              <a:rPr lang="en-US" sz="2400" b="0" i="0" dirty="0">
                <a:solidFill>
                  <a:srgbClr val="FFFF00"/>
                </a:solidFill>
                <a:effectLst/>
                <a:latin typeface="Studio-Feixen-Sans"/>
              </a:rPr>
              <a:t>Some of the most common company sources of data are web events, survey data, customer data, logistics data, and financial transactions.</a:t>
            </a:r>
          </a:p>
          <a:p>
            <a:r>
              <a:rPr lang="en-US" dirty="0">
                <a:latin typeface="Studio-Feixen-Sans"/>
              </a:rPr>
              <a:t>Web Data - </a:t>
            </a:r>
            <a:r>
              <a:rPr lang="en-US" b="0" i="0" dirty="0">
                <a:effectLst/>
                <a:latin typeface="Studio-Feixen-Sans"/>
              </a:rPr>
              <a:t>When you visit a web page or click on a link, usually this information is tracked by companies in order to calculate conversion rates or monitor the popularity of different pieces of content. The following information is captured: the name of the event, which could mean the URL of the page visited or an identifier for the element that was clicked, the timestamp of the event, and an identifier for the user that performed the action.</a:t>
            </a:r>
          </a:p>
          <a:p>
            <a:r>
              <a:rPr lang="en-US" b="0" i="0" dirty="0">
                <a:effectLst/>
                <a:latin typeface="Studio-Feixen-Sans"/>
              </a:rPr>
              <a:t>Survey Data - Data can also be collected by asking people for their opinions in surveys. This can be, for example, in the form of a face-to-face interview, online questionnaire, or a focus group.</a:t>
            </a:r>
            <a:endParaRPr lang="en-US" dirty="0"/>
          </a:p>
        </p:txBody>
      </p:sp>
      <p:pic>
        <p:nvPicPr>
          <p:cNvPr id="5" name="Picture 4">
            <a:extLst>
              <a:ext uri="{FF2B5EF4-FFF2-40B4-BE49-F238E27FC236}">
                <a16:creationId xmlns:a16="http://schemas.microsoft.com/office/drawing/2014/main" id="{D1C9B527-A6DC-25DF-A25C-70DABEEC3590}"/>
              </a:ext>
            </a:extLst>
          </p:cNvPr>
          <p:cNvPicPr>
            <a:picLocks noChangeAspect="1"/>
          </p:cNvPicPr>
          <p:nvPr/>
        </p:nvPicPr>
        <p:blipFill>
          <a:blip r:embed="rId2"/>
          <a:stretch>
            <a:fillRect/>
          </a:stretch>
        </p:blipFill>
        <p:spPr>
          <a:xfrm>
            <a:off x="7995919" y="1430621"/>
            <a:ext cx="2275841" cy="1422892"/>
          </a:xfrm>
          <a:prstGeom prst="rect">
            <a:avLst/>
          </a:prstGeom>
        </p:spPr>
      </p:pic>
      <p:pic>
        <p:nvPicPr>
          <p:cNvPr id="7" name="Picture 6">
            <a:extLst>
              <a:ext uri="{FF2B5EF4-FFF2-40B4-BE49-F238E27FC236}">
                <a16:creationId xmlns:a16="http://schemas.microsoft.com/office/drawing/2014/main" id="{B8CD6452-9B1C-CC40-F1FA-4325948B3F49}"/>
              </a:ext>
            </a:extLst>
          </p:cNvPr>
          <p:cNvPicPr>
            <a:picLocks noChangeAspect="1"/>
          </p:cNvPicPr>
          <p:nvPr/>
        </p:nvPicPr>
        <p:blipFill>
          <a:blip r:embed="rId3"/>
          <a:stretch>
            <a:fillRect/>
          </a:stretch>
        </p:blipFill>
        <p:spPr>
          <a:xfrm>
            <a:off x="10371271" y="1136216"/>
            <a:ext cx="1553684" cy="1823697"/>
          </a:xfrm>
          <a:prstGeom prst="rect">
            <a:avLst/>
          </a:prstGeom>
        </p:spPr>
      </p:pic>
      <p:pic>
        <p:nvPicPr>
          <p:cNvPr id="9" name="Picture 8">
            <a:extLst>
              <a:ext uri="{FF2B5EF4-FFF2-40B4-BE49-F238E27FC236}">
                <a16:creationId xmlns:a16="http://schemas.microsoft.com/office/drawing/2014/main" id="{DE332E5C-364C-71E4-B980-1CC6658A6222}"/>
              </a:ext>
            </a:extLst>
          </p:cNvPr>
          <p:cNvPicPr>
            <a:picLocks noChangeAspect="1"/>
          </p:cNvPicPr>
          <p:nvPr/>
        </p:nvPicPr>
        <p:blipFill>
          <a:blip r:embed="rId4"/>
          <a:stretch>
            <a:fillRect/>
          </a:stretch>
        </p:blipFill>
        <p:spPr>
          <a:xfrm>
            <a:off x="7995919" y="3319787"/>
            <a:ext cx="4127155" cy="3326136"/>
          </a:xfrm>
          <a:prstGeom prst="rect">
            <a:avLst/>
          </a:prstGeom>
        </p:spPr>
      </p:pic>
    </p:spTree>
    <p:extLst>
      <p:ext uri="{BB962C8B-B14F-4D97-AF65-F5344CB8AC3E}">
        <p14:creationId xmlns:p14="http://schemas.microsoft.com/office/powerpoint/2010/main" val="1093316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57B1-E1D9-C977-4427-364F42EAAA80}"/>
              </a:ext>
            </a:extLst>
          </p:cNvPr>
          <p:cNvSpPr>
            <a:spLocks noGrp="1"/>
          </p:cNvSpPr>
          <p:nvPr>
            <p:ph type="title"/>
          </p:nvPr>
        </p:nvSpPr>
        <p:spPr/>
        <p:txBody>
          <a:bodyPr/>
          <a:lstStyle/>
          <a:p>
            <a:r>
              <a:rPr lang="en-US" dirty="0"/>
              <a:t>OPEN DATA</a:t>
            </a:r>
          </a:p>
        </p:txBody>
      </p:sp>
      <p:sp>
        <p:nvSpPr>
          <p:cNvPr id="3" name="Content Placeholder 2">
            <a:extLst>
              <a:ext uri="{FF2B5EF4-FFF2-40B4-BE49-F238E27FC236}">
                <a16:creationId xmlns:a16="http://schemas.microsoft.com/office/drawing/2014/main" id="{FFF59883-40D2-2BB4-B375-2132D48B143F}"/>
              </a:ext>
            </a:extLst>
          </p:cNvPr>
          <p:cNvSpPr>
            <a:spLocks noGrp="1"/>
          </p:cNvSpPr>
          <p:nvPr>
            <p:ph idx="1"/>
          </p:nvPr>
        </p:nvSpPr>
        <p:spPr>
          <a:xfrm>
            <a:off x="685801" y="2142067"/>
            <a:ext cx="10131425" cy="2318748"/>
          </a:xfrm>
        </p:spPr>
        <p:txBody>
          <a:bodyPr>
            <a:normAutofit/>
          </a:bodyPr>
          <a:lstStyle/>
          <a:p>
            <a:r>
              <a:rPr lang="en-US" b="0" i="0" dirty="0">
                <a:effectLst/>
                <a:latin typeface="Studio-Feixen-Sans"/>
              </a:rPr>
              <a:t>There are multiple ways to access open data. Two of them are APIs and public records.</a:t>
            </a:r>
          </a:p>
          <a:p>
            <a:r>
              <a:rPr lang="en-US" dirty="0">
                <a:latin typeface="Studio-Feixen-Sans"/>
              </a:rPr>
              <a:t>Public data APIs - </a:t>
            </a:r>
            <a:r>
              <a:rPr lang="en-US" b="0" i="0" dirty="0">
                <a:effectLst/>
                <a:latin typeface="Studio-Feixen-Sans"/>
              </a:rPr>
              <a:t>API stands for Application Programming Interface. It's an easy way of requesting data from a third party over the internet. </a:t>
            </a:r>
          </a:p>
          <a:p>
            <a:r>
              <a:rPr lang="en-US" b="0" i="0" dirty="0">
                <a:effectLst/>
                <a:latin typeface="Studio-Feixen-Sans"/>
              </a:rPr>
              <a:t>Many companies have public APIs to let anyone access their data. Some notable APIs include Twitter, Wikipedia, Yahoo! Finance, and Google Maps, but there are many, many more.</a:t>
            </a:r>
            <a:endParaRPr lang="en-US" dirty="0"/>
          </a:p>
        </p:txBody>
      </p:sp>
      <p:pic>
        <p:nvPicPr>
          <p:cNvPr id="5" name="Picture 4">
            <a:extLst>
              <a:ext uri="{FF2B5EF4-FFF2-40B4-BE49-F238E27FC236}">
                <a16:creationId xmlns:a16="http://schemas.microsoft.com/office/drawing/2014/main" id="{B4958A8D-0F25-5E06-37DE-B639100098AC}"/>
              </a:ext>
            </a:extLst>
          </p:cNvPr>
          <p:cNvPicPr>
            <a:picLocks noChangeAspect="1"/>
          </p:cNvPicPr>
          <p:nvPr/>
        </p:nvPicPr>
        <p:blipFill>
          <a:blip r:embed="rId2"/>
          <a:stretch>
            <a:fillRect/>
          </a:stretch>
        </p:blipFill>
        <p:spPr>
          <a:xfrm>
            <a:off x="5984240" y="4296827"/>
            <a:ext cx="5970650" cy="2318749"/>
          </a:xfrm>
          <a:prstGeom prst="rect">
            <a:avLst/>
          </a:prstGeom>
        </p:spPr>
      </p:pic>
      <p:sp>
        <p:nvSpPr>
          <p:cNvPr id="6" name="Content Placeholder 2">
            <a:extLst>
              <a:ext uri="{FF2B5EF4-FFF2-40B4-BE49-F238E27FC236}">
                <a16:creationId xmlns:a16="http://schemas.microsoft.com/office/drawing/2014/main" id="{2DCE5B56-0285-033E-E9B3-4C61C7DBBDC4}"/>
              </a:ext>
            </a:extLst>
          </p:cNvPr>
          <p:cNvSpPr txBox="1">
            <a:spLocks/>
          </p:cNvSpPr>
          <p:nvPr/>
        </p:nvSpPr>
        <p:spPr>
          <a:xfrm>
            <a:off x="685801" y="4163907"/>
            <a:ext cx="4221480" cy="16308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latin typeface="Studio-Feixen-Sans"/>
              </a:rPr>
              <a:t>Sentimental analysis</a:t>
            </a:r>
          </a:p>
          <a:p>
            <a:r>
              <a:rPr lang="en-US" dirty="0">
                <a:latin typeface="Studio-Feixen-Sans"/>
              </a:rPr>
              <a:t>See if positive tweets are correlated with more downloads?</a:t>
            </a:r>
            <a:endParaRPr lang="en-US" dirty="0"/>
          </a:p>
        </p:txBody>
      </p:sp>
    </p:spTree>
    <p:extLst>
      <p:ext uri="{BB962C8B-B14F-4D97-AF65-F5344CB8AC3E}">
        <p14:creationId xmlns:p14="http://schemas.microsoft.com/office/powerpoint/2010/main" val="4268594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8405-AB15-AB47-1158-8A45AC827716}"/>
              </a:ext>
            </a:extLst>
          </p:cNvPr>
          <p:cNvSpPr>
            <a:spLocks noGrp="1"/>
          </p:cNvSpPr>
          <p:nvPr>
            <p:ph type="title"/>
          </p:nvPr>
        </p:nvSpPr>
        <p:spPr/>
        <p:txBody>
          <a:bodyPr/>
          <a:lstStyle/>
          <a:p>
            <a:r>
              <a:rPr lang="en-US" dirty="0"/>
              <a:t>OPEN DATA</a:t>
            </a:r>
          </a:p>
        </p:txBody>
      </p:sp>
      <p:sp>
        <p:nvSpPr>
          <p:cNvPr id="3" name="Content Placeholder 2">
            <a:extLst>
              <a:ext uri="{FF2B5EF4-FFF2-40B4-BE49-F238E27FC236}">
                <a16:creationId xmlns:a16="http://schemas.microsoft.com/office/drawing/2014/main" id="{9C4284A7-C8D9-A94D-8569-37126A09D3CF}"/>
              </a:ext>
            </a:extLst>
          </p:cNvPr>
          <p:cNvSpPr>
            <a:spLocks noGrp="1"/>
          </p:cNvSpPr>
          <p:nvPr>
            <p:ph idx="1"/>
          </p:nvPr>
        </p:nvSpPr>
        <p:spPr>
          <a:xfrm>
            <a:off x="685801" y="2142067"/>
            <a:ext cx="10131425" cy="2876973"/>
          </a:xfrm>
        </p:spPr>
        <p:txBody>
          <a:bodyPr>
            <a:normAutofit fontScale="92500" lnSpcReduction="10000"/>
          </a:bodyPr>
          <a:lstStyle/>
          <a:p>
            <a:r>
              <a:rPr lang="en-US" sz="2400" b="0" i="0" dirty="0">
                <a:effectLst/>
                <a:latin typeface="Studio-Feixen-Sans"/>
              </a:rPr>
              <a:t>Public records are another great way of gathering data. They can be collected and shared by international organizations like </a:t>
            </a:r>
          </a:p>
          <a:p>
            <a:pPr lvl="1"/>
            <a:r>
              <a:rPr lang="en-US" sz="2200" b="0" i="0" dirty="0">
                <a:effectLst/>
                <a:latin typeface="Studio-Feixen-Sans"/>
              </a:rPr>
              <a:t>the World Bank, the UN, or the WTO, national statistical offices, who use census and survey data, or </a:t>
            </a:r>
          </a:p>
          <a:p>
            <a:pPr lvl="1"/>
            <a:r>
              <a:rPr lang="en-US" sz="2200" b="0" i="0" dirty="0">
                <a:effectLst/>
                <a:latin typeface="Studio-Feixen-Sans"/>
              </a:rPr>
              <a:t>Government agencies, who make information about for example the weather, environment or population publicly available. </a:t>
            </a:r>
          </a:p>
          <a:p>
            <a:r>
              <a:rPr lang="en-US" sz="2400" b="0" i="0" dirty="0">
                <a:effectLst/>
                <a:latin typeface="Studio-Feixen-Sans"/>
              </a:rPr>
              <a:t>For example, in the US, data.gov has health, education, and commerce data available for free download. In the EU, data.Europa.eu has similar data.</a:t>
            </a:r>
            <a:endParaRPr lang="en-US" sz="2400" dirty="0"/>
          </a:p>
        </p:txBody>
      </p:sp>
      <p:pic>
        <p:nvPicPr>
          <p:cNvPr id="4" name="Picture 3">
            <a:extLst>
              <a:ext uri="{FF2B5EF4-FFF2-40B4-BE49-F238E27FC236}">
                <a16:creationId xmlns:a16="http://schemas.microsoft.com/office/drawing/2014/main" id="{38E995A1-DAC3-C3FB-A04A-6EE582234176}"/>
              </a:ext>
            </a:extLst>
          </p:cNvPr>
          <p:cNvPicPr>
            <a:picLocks noChangeAspect="1"/>
          </p:cNvPicPr>
          <p:nvPr/>
        </p:nvPicPr>
        <p:blipFill>
          <a:blip r:embed="rId2"/>
          <a:stretch>
            <a:fillRect/>
          </a:stretch>
        </p:blipFill>
        <p:spPr>
          <a:xfrm>
            <a:off x="2398111" y="5129212"/>
            <a:ext cx="3095625" cy="1476375"/>
          </a:xfrm>
          <a:prstGeom prst="rect">
            <a:avLst/>
          </a:prstGeom>
        </p:spPr>
      </p:pic>
      <p:pic>
        <p:nvPicPr>
          <p:cNvPr id="5" name="Picture 4">
            <a:extLst>
              <a:ext uri="{FF2B5EF4-FFF2-40B4-BE49-F238E27FC236}">
                <a16:creationId xmlns:a16="http://schemas.microsoft.com/office/drawing/2014/main" id="{5D99B991-A491-1564-471B-C339C30DA58B}"/>
              </a:ext>
            </a:extLst>
          </p:cNvPr>
          <p:cNvPicPr>
            <a:picLocks noChangeAspect="1"/>
          </p:cNvPicPr>
          <p:nvPr/>
        </p:nvPicPr>
        <p:blipFill>
          <a:blip r:embed="rId3"/>
          <a:stretch>
            <a:fillRect/>
          </a:stretch>
        </p:blipFill>
        <p:spPr>
          <a:xfrm>
            <a:off x="7518400" y="5144406"/>
            <a:ext cx="1870568" cy="1408343"/>
          </a:xfrm>
          <a:prstGeom prst="rect">
            <a:avLst/>
          </a:prstGeom>
        </p:spPr>
      </p:pic>
    </p:spTree>
    <p:extLst>
      <p:ext uri="{BB962C8B-B14F-4D97-AF65-F5344CB8AC3E}">
        <p14:creationId xmlns:p14="http://schemas.microsoft.com/office/powerpoint/2010/main" val="575714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761D-D893-6605-D330-F438980C41A6}"/>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5803CE0E-58BD-7484-2578-74D31E5EFCD6}"/>
              </a:ext>
            </a:extLst>
          </p:cNvPr>
          <p:cNvSpPr>
            <a:spLocks noGrp="1"/>
          </p:cNvSpPr>
          <p:nvPr>
            <p:ph idx="1"/>
          </p:nvPr>
        </p:nvSpPr>
        <p:spPr>
          <a:xfrm>
            <a:off x="685802" y="2142067"/>
            <a:ext cx="2601096" cy="3649133"/>
          </a:xfrm>
        </p:spPr>
        <p:txBody>
          <a:bodyPr>
            <a:normAutofit/>
          </a:bodyPr>
          <a:lstStyle/>
          <a:p>
            <a:r>
              <a:rPr lang="en-US" sz="2800" dirty="0"/>
              <a:t>Company Data</a:t>
            </a:r>
          </a:p>
          <a:p>
            <a:endParaRPr lang="en-US" sz="2800" dirty="0"/>
          </a:p>
          <a:p>
            <a:endParaRPr lang="en-US" sz="2800" dirty="0"/>
          </a:p>
          <a:p>
            <a:endParaRPr lang="en-US" sz="2800" dirty="0"/>
          </a:p>
          <a:p>
            <a:r>
              <a:rPr lang="en-US" sz="2800" dirty="0"/>
              <a:t>Open Data</a:t>
            </a:r>
          </a:p>
        </p:txBody>
      </p:sp>
      <p:sp>
        <p:nvSpPr>
          <p:cNvPr id="4" name="Content Placeholder 2">
            <a:extLst>
              <a:ext uri="{FF2B5EF4-FFF2-40B4-BE49-F238E27FC236}">
                <a16:creationId xmlns:a16="http://schemas.microsoft.com/office/drawing/2014/main" id="{AE1BE773-63F1-849D-EF42-AE7563579A74}"/>
              </a:ext>
            </a:extLst>
          </p:cNvPr>
          <p:cNvSpPr txBox="1">
            <a:spLocks/>
          </p:cNvSpPr>
          <p:nvPr/>
        </p:nvSpPr>
        <p:spPr>
          <a:xfrm>
            <a:off x="3952104" y="2168840"/>
            <a:ext cx="7554093" cy="3649133"/>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a:t>Average household income in Miami-Dade County</a:t>
            </a:r>
          </a:p>
          <a:p>
            <a:r>
              <a:rPr lang="en-US" sz="2000" dirty="0"/>
              <a:t>Stock prices of different beauty brands over time</a:t>
            </a:r>
          </a:p>
          <a:p>
            <a:r>
              <a:rPr lang="en-US" sz="2000" dirty="0"/>
              <a:t>Number of people clicking on the Coming Soon link on a company website.</a:t>
            </a:r>
          </a:p>
          <a:p>
            <a:r>
              <a:rPr lang="en-US" sz="2000" dirty="0"/>
              <a:t>The number of customers that bought an iPhone in Bangkok in December last year</a:t>
            </a:r>
          </a:p>
          <a:p>
            <a:r>
              <a:rPr lang="en-US" sz="2000" dirty="0"/>
              <a:t>Number of women between the ages of 30 – 45 living in Orange County</a:t>
            </a:r>
          </a:p>
          <a:p>
            <a:r>
              <a:rPr lang="en-US" sz="2000" dirty="0"/>
              <a:t>How likely an Airbnb user is to recommend the website to a friend or colleague</a:t>
            </a:r>
          </a:p>
        </p:txBody>
      </p:sp>
    </p:spTree>
    <p:extLst>
      <p:ext uri="{BB962C8B-B14F-4D97-AF65-F5344CB8AC3E}">
        <p14:creationId xmlns:p14="http://schemas.microsoft.com/office/powerpoint/2010/main" val="4201520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9078-B00B-F67A-991A-16BCD9F059D1}"/>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BABAE981-6069-731F-0B36-A20ED49129BB}"/>
              </a:ext>
            </a:extLst>
          </p:cNvPr>
          <p:cNvSpPr>
            <a:spLocks noGrp="1"/>
          </p:cNvSpPr>
          <p:nvPr>
            <p:ph idx="1"/>
          </p:nvPr>
        </p:nvSpPr>
        <p:spPr>
          <a:xfrm>
            <a:off x="685801" y="2142067"/>
            <a:ext cx="5836919" cy="2866813"/>
          </a:xfrm>
        </p:spPr>
        <p:txBody>
          <a:bodyPr>
            <a:normAutofit fontScale="92500" lnSpcReduction="10000"/>
          </a:bodyPr>
          <a:lstStyle/>
          <a:p>
            <a:pPr algn="l"/>
            <a:r>
              <a:rPr lang="en-US" sz="2000" b="1" i="0" dirty="0">
                <a:effectLst/>
                <a:latin typeface="Studio-Feixen-Sans"/>
              </a:rPr>
              <a:t>Asthma frequencies</a:t>
            </a:r>
          </a:p>
          <a:p>
            <a:pPr algn="l"/>
            <a:r>
              <a:rPr lang="en-US" sz="2000" b="0" i="0" dirty="0">
                <a:effectLst/>
                <a:latin typeface="Studio-Feixen-Sans"/>
              </a:rPr>
              <a:t>You've realized by now that data can come from various sources, and not all of them are publicly available. A data science report contains the following visualization. With your new knowledge of data sources, you are able to identify where the data that's behind it originated.</a:t>
            </a:r>
          </a:p>
          <a:p>
            <a:pPr algn="l"/>
            <a:r>
              <a:rPr lang="en-US" sz="2000" b="0" i="0" dirty="0">
                <a:effectLst/>
                <a:latin typeface="Studio-Feixen-Sans"/>
              </a:rPr>
              <a:t>What source has the data scientist most likely used to collect this data?</a:t>
            </a:r>
          </a:p>
          <a:p>
            <a:endParaRPr lang="en-US" sz="2000" dirty="0"/>
          </a:p>
        </p:txBody>
      </p:sp>
      <p:pic>
        <p:nvPicPr>
          <p:cNvPr id="5" name="Picture 4">
            <a:extLst>
              <a:ext uri="{FF2B5EF4-FFF2-40B4-BE49-F238E27FC236}">
                <a16:creationId xmlns:a16="http://schemas.microsoft.com/office/drawing/2014/main" id="{763C9A96-D8AA-73DF-B94E-0529B8F70D39}"/>
              </a:ext>
            </a:extLst>
          </p:cNvPr>
          <p:cNvPicPr>
            <a:picLocks noChangeAspect="1"/>
          </p:cNvPicPr>
          <p:nvPr/>
        </p:nvPicPr>
        <p:blipFill>
          <a:blip r:embed="rId2"/>
          <a:stretch>
            <a:fillRect/>
          </a:stretch>
        </p:blipFill>
        <p:spPr>
          <a:xfrm>
            <a:off x="6979920" y="1269063"/>
            <a:ext cx="5010339" cy="3523071"/>
          </a:xfrm>
          <a:prstGeom prst="rect">
            <a:avLst/>
          </a:prstGeom>
        </p:spPr>
      </p:pic>
      <p:sp>
        <p:nvSpPr>
          <p:cNvPr id="6" name="Content Placeholder 2">
            <a:extLst>
              <a:ext uri="{FF2B5EF4-FFF2-40B4-BE49-F238E27FC236}">
                <a16:creationId xmlns:a16="http://schemas.microsoft.com/office/drawing/2014/main" id="{40ED8440-2D0C-B174-9E5F-2564049B8DCB}"/>
              </a:ext>
            </a:extLst>
          </p:cNvPr>
          <p:cNvSpPr txBox="1">
            <a:spLocks/>
          </p:cNvSpPr>
          <p:nvPr/>
        </p:nvSpPr>
        <p:spPr>
          <a:xfrm>
            <a:off x="2057401" y="5300133"/>
            <a:ext cx="2158999" cy="145626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b="1" dirty="0">
                <a:solidFill>
                  <a:srgbClr val="FFC000"/>
                </a:solidFill>
                <a:latin typeface="Studio-Feixen-Sans"/>
              </a:rPr>
              <a:t>APIs</a:t>
            </a:r>
          </a:p>
          <a:p>
            <a:r>
              <a:rPr lang="en-US" sz="2000" b="1" dirty="0">
                <a:solidFill>
                  <a:srgbClr val="FFC000"/>
                </a:solidFill>
                <a:latin typeface="Studio-Feixen-Sans"/>
              </a:rPr>
              <a:t>Public records</a:t>
            </a:r>
          </a:p>
          <a:p>
            <a:r>
              <a:rPr lang="en-US" sz="2000" b="1" dirty="0">
                <a:solidFill>
                  <a:srgbClr val="FFC000"/>
                </a:solidFill>
                <a:latin typeface="Studio-Feixen-Sans"/>
              </a:rPr>
              <a:t>Web events</a:t>
            </a:r>
            <a:endParaRPr lang="en-US" sz="2000" dirty="0">
              <a:solidFill>
                <a:srgbClr val="FFC000"/>
              </a:solidFill>
              <a:latin typeface="Studio-Feixen-Sans"/>
            </a:endParaRPr>
          </a:p>
          <a:p>
            <a:endParaRPr lang="en-US" sz="2000" dirty="0"/>
          </a:p>
        </p:txBody>
      </p:sp>
    </p:spTree>
    <p:extLst>
      <p:ext uri="{BB962C8B-B14F-4D97-AF65-F5344CB8AC3E}">
        <p14:creationId xmlns:p14="http://schemas.microsoft.com/office/powerpoint/2010/main" val="1283161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0D59-3A75-9A73-8C15-621F2D34C30C}"/>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D449F7DA-29F5-B7DD-9070-636392DED786}"/>
              </a:ext>
            </a:extLst>
          </p:cNvPr>
          <p:cNvSpPr>
            <a:spLocks noGrp="1"/>
          </p:cNvSpPr>
          <p:nvPr>
            <p:ph idx="1"/>
          </p:nvPr>
        </p:nvSpPr>
        <p:spPr>
          <a:xfrm>
            <a:off x="685801" y="2142068"/>
            <a:ext cx="10131425" cy="2289890"/>
          </a:xfrm>
        </p:spPr>
        <p:txBody>
          <a:bodyPr>
            <a:normAutofit/>
          </a:bodyPr>
          <a:lstStyle/>
          <a:p>
            <a:r>
              <a:rPr lang="en-US" sz="3200" dirty="0"/>
              <a:t>Why care about data types?</a:t>
            </a:r>
          </a:p>
          <a:p>
            <a:pPr lvl="1"/>
            <a:r>
              <a:rPr lang="en-US" sz="2800" dirty="0"/>
              <a:t>Important when </a:t>
            </a:r>
          </a:p>
          <a:p>
            <a:pPr lvl="2"/>
            <a:r>
              <a:rPr lang="en-US" sz="2400" dirty="0"/>
              <a:t>Storing the data</a:t>
            </a:r>
          </a:p>
          <a:p>
            <a:pPr lvl="2"/>
            <a:r>
              <a:rPr lang="en-US" sz="2400" dirty="0"/>
              <a:t>Visualizing/analyzing the data</a:t>
            </a:r>
          </a:p>
        </p:txBody>
      </p:sp>
    </p:spTree>
    <p:extLst>
      <p:ext uri="{BB962C8B-B14F-4D97-AF65-F5344CB8AC3E}">
        <p14:creationId xmlns:p14="http://schemas.microsoft.com/office/powerpoint/2010/main" val="3335271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E1B5-FF64-11E9-3037-3E7EF866BA1D}"/>
              </a:ext>
            </a:extLst>
          </p:cNvPr>
          <p:cNvSpPr>
            <a:spLocks noGrp="1"/>
          </p:cNvSpPr>
          <p:nvPr>
            <p:ph type="title"/>
          </p:nvPr>
        </p:nvSpPr>
        <p:spPr/>
        <p:txBody>
          <a:bodyPr/>
          <a:lstStyle/>
          <a:p>
            <a:r>
              <a:rPr lang="en-US" dirty="0"/>
              <a:t>Quantitative vs. Qualitative Data</a:t>
            </a:r>
          </a:p>
        </p:txBody>
      </p:sp>
      <p:sp>
        <p:nvSpPr>
          <p:cNvPr id="3" name="Content Placeholder 2">
            <a:extLst>
              <a:ext uri="{FF2B5EF4-FFF2-40B4-BE49-F238E27FC236}">
                <a16:creationId xmlns:a16="http://schemas.microsoft.com/office/drawing/2014/main" id="{37ED4035-FE60-0D16-D888-DC873DB0AED5}"/>
              </a:ext>
            </a:extLst>
          </p:cNvPr>
          <p:cNvSpPr>
            <a:spLocks noGrp="1"/>
          </p:cNvSpPr>
          <p:nvPr>
            <p:ph idx="1"/>
          </p:nvPr>
        </p:nvSpPr>
        <p:spPr>
          <a:xfrm>
            <a:off x="685801" y="2142067"/>
            <a:ext cx="9535159" cy="4514106"/>
          </a:xfrm>
        </p:spPr>
        <p:txBody>
          <a:bodyPr/>
          <a:lstStyle/>
          <a:p>
            <a:r>
              <a:rPr lang="en-US" sz="2400" b="0" i="0" dirty="0">
                <a:effectLst/>
                <a:latin typeface="Studio-Feixen-Sans"/>
              </a:rPr>
              <a:t>There are two general types of data: qualitative and quantitative data. It’s important to understand the key differences between both. </a:t>
            </a:r>
          </a:p>
          <a:p>
            <a:r>
              <a:rPr lang="en-US" sz="2400" b="0" i="0" dirty="0">
                <a:solidFill>
                  <a:srgbClr val="FFC000"/>
                </a:solidFill>
                <a:effectLst/>
                <a:latin typeface="Studio-Feixen-Sans"/>
              </a:rPr>
              <a:t>Quantitative data </a:t>
            </a:r>
            <a:r>
              <a:rPr lang="en-US" sz="2400" b="0" i="0" dirty="0">
                <a:effectLst/>
                <a:latin typeface="Studio-Feixen-Sans"/>
              </a:rPr>
              <a:t>can be counted, measured, and expressed using numbers. Qualitative data is descriptive and conceptual.</a:t>
            </a:r>
          </a:p>
          <a:p>
            <a:r>
              <a:rPr lang="en-US" sz="2400" b="0" i="0" dirty="0">
                <a:solidFill>
                  <a:srgbClr val="FFC000"/>
                </a:solidFill>
                <a:effectLst/>
                <a:latin typeface="Studio-Feixen-Sans"/>
              </a:rPr>
              <a:t>Qualitative data </a:t>
            </a:r>
            <a:r>
              <a:rPr lang="en-US" sz="2400" b="0" i="0" dirty="0">
                <a:effectLst/>
                <a:latin typeface="Studio-Feixen-Sans"/>
              </a:rPr>
              <a:t>can be observed but not measured. </a:t>
            </a:r>
          </a:p>
          <a:p>
            <a:r>
              <a:rPr lang="en-US" sz="2400" b="0" i="0" dirty="0">
                <a:solidFill>
                  <a:srgbClr val="92D050"/>
                </a:solidFill>
                <a:effectLst/>
                <a:latin typeface="Studio-Feixen-Sans"/>
              </a:rPr>
              <a:t>For example, quantitative data can be expressed in numbers. For example, the fridge is 60 inches tall, has two apples in it, and costs 1000 dollars. </a:t>
            </a:r>
            <a:r>
              <a:rPr lang="en-US" sz="2400" b="0" i="0" dirty="0">
                <a:solidFill>
                  <a:schemeClr val="accent4">
                    <a:lumMod val="75000"/>
                  </a:schemeClr>
                </a:solidFill>
                <a:effectLst/>
                <a:latin typeface="Studio-Feixen-Sans"/>
              </a:rPr>
              <a:t>Qualitative data, on the other hand, are things that can be observed but not measured like the fridge is red, was built in Italy, and might need to be cleaned out because it smells like fish.</a:t>
            </a:r>
          </a:p>
          <a:p>
            <a:endParaRPr lang="en-US" sz="2000" b="0" i="0" dirty="0">
              <a:effectLst/>
              <a:latin typeface="Studio-Feixen-Sans"/>
            </a:endParaRPr>
          </a:p>
          <a:p>
            <a:endParaRPr lang="en-US" dirty="0"/>
          </a:p>
        </p:txBody>
      </p:sp>
      <p:pic>
        <p:nvPicPr>
          <p:cNvPr id="5" name="Picture 4">
            <a:extLst>
              <a:ext uri="{FF2B5EF4-FFF2-40B4-BE49-F238E27FC236}">
                <a16:creationId xmlns:a16="http://schemas.microsoft.com/office/drawing/2014/main" id="{407F04DE-069C-1DB1-1D8B-804513C99FD7}"/>
              </a:ext>
            </a:extLst>
          </p:cNvPr>
          <p:cNvPicPr>
            <a:picLocks noChangeAspect="1"/>
          </p:cNvPicPr>
          <p:nvPr/>
        </p:nvPicPr>
        <p:blipFill>
          <a:blip r:embed="rId2"/>
          <a:stretch>
            <a:fillRect/>
          </a:stretch>
        </p:blipFill>
        <p:spPr>
          <a:xfrm>
            <a:off x="8048368" y="355770"/>
            <a:ext cx="3861958" cy="1599397"/>
          </a:xfrm>
          <a:prstGeom prst="rect">
            <a:avLst/>
          </a:prstGeom>
        </p:spPr>
      </p:pic>
      <p:pic>
        <p:nvPicPr>
          <p:cNvPr id="7" name="Picture 6">
            <a:extLst>
              <a:ext uri="{FF2B5EF4-FFF2-40B4-BE49-F238E27FC236}">
                <a16:creationId xmlns:a16="http://schemas.microsoft.com/office/drawing/2014/main" id="{CF0BE1D4-9020-F1B8-67C5-5C995134E634}"/>
              </a:ext>
            </a:extLst>
          </p:cNvPr>
          <p:cNvPicPr>
            <a:picLocks noChangeAspect="1"/>
          </p:cNvPicPr>
          <p:nvPr/>
        </p:nvPicPr>
        <p:blipFill>
          <a:blip r:embed="rId3"/>
          <a:stretch>
            <a:fillRect/>
          </a:stretch>
        </p:blipFill>
        <p:spPr>
          <a:xfrm flipH="1">
            <a:off x="10027920" y="4971176"/>
            <a:ext cx="2027212" cy="1761198"/>
          </a:xfrm>
          <a:prstGeom prst="rect">
            <a:avLst/>
          </a:prstGeom>
        </p:spPr>
      </p:pic>
    </p:spTree>
    <p:extLst>
      <p:ext uri="{BB962C8B-B14F-4D97-AF65-F5344CB8AC3E}">
        <p14:creationId xmlns:p14="http://schemas.microsoft.com/office/powerpoint/2010/main" val="35407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FBF1-1471-5F80-63C0-4F3B6091109C}"/>
              </a:ext>
            </a:extLst>
          </p:cNvPr>
          <p:cNvSpPr>
            <a:spLocks noGrp="1"/>
          </p:cNvSpPr>
          <p:nvPr>
            <p:ph type="title"/>
          </p:nvPr>
        </p:nvSpPr>
        <p:spPr/>
        <p:txBody>
          <a:bodyPr/>
          <a:lstStyle/>
          <a:p>
            <a:r>
              <a:rPr lang="en-US" dirty="0"/>
              <a:t>What is data science and what can they do?</a:t>
            </a:r>
          </a:p>
        </p:txBody>
      </p:sp>
      <p:sp>
        <p:nvSpPr>
          <p:cNvPr id="3" name="Content Placeholder 2">
            <a:extLst>
              <a:ext uri="{FF2B5EF4-FFF2-40B4-BE49-F238E27FC236}">
                <a16:creationId xmlns:a16="http://schemas.microsoft.com/office/drawing/2014/main" id="{D959E262-8BF6-CE40-931E-41BDB0BE7088}"/>
              </a:ext>
            </a:extLst>
          </p:cNvPr>
          <p:cNvSpPr>
            <a:spLocks noGrp="1"/>
          </p:cNvSpPr>
          <p:nvPr>
            <p:ph idx="1"/>
          </p:nvPr>
        </p:nvSpPr>
        <p:spPr/>
        <p:txBody>
          <a:bodyPr/>
          <a:lstStyle/>
          <a:p>
            <a:r>
              <a:rPr lang="en-US" dirty="0">
                <a:solidFill>
                  <a:srgbClr val="FFFF00"/>
                </a:solidFill>
              </a:rPr>
              <a:t>Making data work for you </a:t>
            </a:r>
            <a:r>
              <a:rPr lang="en-US" dirty="0"/>
              <a:t>- It's a set of methodologies for taking in thousands of forms of data that are available to us today and using them to draw meaningful conclusions.</a:t>
            </a:r>
          </a:p>
          <a:p>
            <a:r>
              <a:rPr lang="en-US" dirty="0">
                <a:solidFill>
                  <a:srgbClr val="FFFF00"/>
                </a:solidFill>
              </a:rPr>
              <a:t>So what can data do? </a:t>
            </a:r>
          </a:p>
          <a:p>
            <a:pPr lvl="1"/>
            <a:r>
              <a:rPr lang="en-US" b="0" i="0" dirty="0">
                <a:effectLst/>
                <a:latin typeface="Studio-Feixen-Sans"/>
              </a:rPr>
              <a:t>Data can describe our current state, like our energy consumption. This can be accomplished with dashboards or alerts, simplifying time-intensive reporting processes. </a:t>
            </a:r>
          </a:p>
          <a:p>
            <a:pPr lvl="1"/>
            <a:r>
              <a:rPr lang="en-US" b="0" i="0" dirty="0">
                <a:effectLst/>
                <a:latin typeface="Studio-Feixen-Sans"/>
              </a:rPr>
              <a:t>It can help detect anomalous events, such as fraudulent purchases. If we have data on what has happened previously, we can increase efficiency by automatically detecting a new event that is unexpected or abnormal. </a:t>
            </a:r>
          </a:p>
          <a:p>
            <a:pPr lvl="1"/>
            <a:r>
              <a:rPr lang="en-US" b="0" i="0" dirty="0">
                <a:effectLst/>
                <a:latin typeface="Studio-Feixen-Sans"/>
              </a:rPr>
              <a:t>Data can also diagnose the causes of observed events and behaviors, for instance your activity on Spotify or Netflix.</a:t>
            </a:r>
            <a:endParaRPr lang="en-US" dirty="0"/>
          </a:p>
          <a:p>
            <a:endParaRPr lang="en-US" dirty="0"/>
          </a:p>
          <a:p>
            <a:endParaRPr lang="en-US" dirty="0"/>
          </a:p>
        </p:txBody>
      </p:sp>
    </p:spTree>
    <p:extLst>
      <p:ext uri="{BB962C8B-B14F-4D97-AF65-F5344CB8AC3E}">
        <p14:creationId xmlns:p14="http://schemas.microsoft.com/office/powerpoint/2010/main" val="1584638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5327-98B2-D924-CD2F-6CC06A25F892}"/>
              </a:ext>
            </a:extLst>
          </p:cNvPr>
          <p:cNvSpPr>
            <a:spLocks noGrp="1"/>
          </p:cNvSpPr>
          <p:nvPr>
            <p:ph type="title"/>
          </p:nvPr>
        </p:nvSpPr>
        <p:spPr/>
        <p:txBody>
          <a:bodyPr/>
          <a:lstStyle/>
          <a:p>
            <a:r>
              <a:rPr lang="en-US" dirty="0"/>
              <a:t>Other data Types?</a:t>
            </a:r>
          </a:p>
        </p:txBody>
      </p:sp>
      <p:sp>
        <p:nvSpPr>
          <p:cNvPr id="3" name="Content Placeholder 2">
            <a:extLst>
              <a:ext uri="{FF2B5EF4-FFF2-40B4-BE49-F238E27FC236}">
                <a16:creationId xmlns:a16="http://schemas.microsoft.com/office/drawing/2014/main" id="{21A97147-42E5-76F1-C400-80B147E86EC9}"/>
              </a:ext>
            </a:extLst>
          </p:cNvPr>
          <p:cNvSpPr>
            <a:spLocks noGrp="1"/>
          </p:cNvSpPr>
          <p:nvPr>
            <p:ph idx="1"/>
          </p:nvPr>
        </p:nvSpPr>
        <p:spPr>
          <a:xfrm>
            <a:off x="685801" y="2142068"/>
            <a:ext cx="10131425" cy="2874776"/>
          </a:xfrm>
        </p:spPr>
        <p:txBody>
          <a:bodyPr>
            <a:normAutofit lnSpcReduction="10000"/>
          </a:bodyPr>
          <a:lstStyle/>
          <a:p>
            <a:r>
              <a:rPr lang="en-US" sz="2400" b="0" i="0" dirty="0">
                <a:effectLst/>
                <a:latin typeface="Studio-Feixen-Sans"/>
              </a:rPr>
              <a:t>Other than the traditional quantitative and qualitative data, there are many other data types that are becoming more and more important. </a:t>
            </a:r>
          </a:p>
          <a:p>
            <a:pPr lvl="1"/>
            <a:r>
              <a:rPr lang="en-US" sz="2000" dirty="0">
                <a:latin typeface="Studio-Feixen-Sans"/>
              </a:rPr>
              <a:t>Image data</a:t>
            </a:r>
          </a:p>
          <a:p>
            <a:pPr lvl="1"/>
            <a:r>
              <a:rPr lang="en-US" sz="2000" dirty="0">
                <a:latin typeface="Studio-Feixen-Sans"/>
              </a:rPr>
              <a:t>Text data</a:t>
            </a:r>
          </a:p>
          <a:p>
            <a:pPr lvl="1"/>
            <a:r>
              <a:rPr lang="en-US" sz="2000" dirty="0">
                <a:latin typeface="Studio-Feixen-Sans"/>
              </a:rPr>
              <a:t>Geospatial data – data with location information</a:t>
            </a:r>
          </a:p>
          <a:p>
            <a:pPr lvl="1"/>
            <a:r>
              <a:rPr lang="en-US" sz="2000" dirty="0">
                <a:latin typeface="Studio-Feixen-Sans"/>
              </a:rPr>
              <a:t>Network data – e.g., Social network</a:t>
            </a:r>
          </a:p>
          <a:p>
            <a:pPr lvl="1"/>
            <a:r>
              <a:rPr lang="en-US" sz="2000" dirty="0">
                <a:latin typeface="Studio-Feixen-Sans"/>
              </a:rPr>
              <a:t>and many more</a:t>
            </a:r>
            <a:endParaRPr lang="en-US" sz="2000" dirty="0"/>
          </a:p>
        </p:txBody>
      </p:sp>
      <p:pic>
        <p:nvPicPr>
          <p:cNvPr id="5" name="Picture 4">
            <a:extLst>
              <a:ext uri="{FF2B5EF4-FFF2-40B4-BE49-F238E27FC236}">
                <a16:creationId xmlns:a16="http://schemas.microsoft.com/office/drawing/2014/main" id="{637D3EED-DABF-9636-2703-9825F8905ACE}"/>
              </a:ext>
            </a:extLst>
          </p:cNvPr>
          <p:cNvPicPr>
            <a:picLocks noChangeAspect="1"/>
          </p:cNvPicPr>
          <p:nvPr/>
        </p:nvPicPr>
        <p:blipFill>
          <a:blip r:embed="rId2"/>
          <a:stretch>
            <a:fillRect/>
          </a:stretch>
        </p:blipFill>
        <p:spPr>
          <a:xfrm>
            <a:off x="7802637" y="146715"/>
            <a:ext cx="3829736" cy="1919152"/>
          </a:xfrm>
          <a:prstGeom prst="rect">
            <a:avLst/>
          </a:prstGeom>
        </p:spPr>
      </p:pic>
      <p:pic>
        <p:nvPicPr>
          <p:cNvPr id="7" name="Picture 6">
            <a:extLst>
              <a:ext uri="{FF2B5EF4-FFF2-40B4-BE49-F238E27FC236}">
                <a16:creationId xmlns:a16="http://schemas.microsoft.com/office/drawing/2014/main" id="{14E5ECAB-50B8-B252-C95C-523712608DB7}"/>
              </a:ext>
            </a:extLst>
          </p:cNvPr>
          <p:cNvPicPr>
            <a:picLocks noChangeAspect="1"/>
          </p:cNvPicPr>
          <p:nvPr/>
        </p:nvPicPr>
        <p:blipFill>
          <a:blip r:embed="rId3"/>
          <a:stretch>
            <a:fillRect/>
          </a:stretch>
        </p:blipFill>
        <p:spPr>
          <a:xfrm>
            <a:off x="1320800" y="5093045"/>
            <a:ext cx="5634090" cy="1639099"/>
          </a:xfrm>
          <a:prstGeom prst="rect">
            <a:avLst/>
          </a:prstGeom>
        </p:spPr>
      </p:pic>
      <p:pic>
        <p:nvPicPr>
          <p:cNvPr id="9" name="Picture 8">
            <a:extLst>
              <a:ext uri="{FF2B5EF4-FFF2-40B4-BE49-F238E27FC236}">
                <a16:creationId xmlns:a16="http://schemas.microsoft.com/office/drawing/2014/main" id="{711FDD80-ABDF-F6FA-9CF3-E90D3686F60E}"/>
              </a:ext>
            </a:extLst>
          </p:cNvPr>
          <p:cNvPicPr>
            <a:picLocks noChangeAspect="1"/>
          </p:cNvPicPr>
          <p:nvPr/>
        </p:nvPicPr>
        <p:blipFill>
          <a:blip r:embed="rId4"/>
          <a:stretch>
            <a:fillRect/>
          </a:stretch>
        </p:blipFill>
        <p:spPr>
          <a:xfrm>
            <a:off x="7483274" y="3158054"/>
            <a:ext cx="4130398" cy="3574090"/>
          </a:xfrm>
          <a:prstGeom prst="rect">
            <a:avLst/>
          </a:prstGeom>
        </p:spPr>
      </p:pic>
      <p:pic>
        <p:nvPicPr>
          <p:cNvPr id="11" name="Picture 10">
            <a:extLst>
              <a:ext uri="{FF2B5EF4-FFF2-40B4-BE49-F238E27FC236}">
                <a16:creationId xmlns:a16="http://schemas.microsoft.com/office/drawing/2014/main" id="{FB1AC6C5-D718-9E59-E1D7-F654FB4AF80C}"/>
              </a:ext>
            </a:extLst>
          </p:cNvPr>
          <p:cNvPicPr>
            <a:picLocks noChangeAspect="1"/>
          </p:cNvPicPr>
          <p:nvPr/>
        </p:nvPicPr>
        <p:blipFill>
          <a:blip r:embed="rId5"/>
          <a:stretch>
            <a:fillRect/>
          </a:stretch>
        </p:blipFill>
        <p:spPr>
          <a:xfrm>
            <a:off x="4555367" y="146715"/>
            <a:ext cx="2948262" cy="1919152"/>
          </a:xfrm>
          <a:prstGeom prst="rect">
            <a:avLst/>
          </a:prstGeom>
        </p:spPr>
      </p:pic>
    </p:spTree>
    <p:extLst>
      <p:ext uri="{BB962C8B-B14F-4D97-AF65-F5344CB8AC3E}">
        <p14:creationId xmlns:p14="http://schemas.microsoft.com/office/powerpoint/2010/main" val="119587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C3A4-BC2D-F718-E4C8-6CCB87CE1DD1}"/>
              </a:ext>
            </a:extLst>
          </p:cNvPr>
          <p:cNvSpPr>
            <a:spLocks noGrp="1"/>
          </p:cNvSpPr>
          <p:nvPr>
            <p:ph type="title"/>
          </p:nvPr>
        </p:nvSpPr>
        <p:spPr/>
        <p:txBody>
          <a:bodyPr/>
          <a:lstStyle/>
          <a:p>
            <a:r>
              <a:rPr lang="en-US" dirty="0"/>
              <a:t>Exercise – Classifying data types</a:t>
            </a:r>
          </a:p>
        </p:txBody>
      </p:sp>
      <p:sp>
        <p:nvSpPr>
          <p:cNvPr id="3" name="Content Placeholder 2">
            <a:extLst>
              <a:ext uri="{FF2B5EF4-FFF2-40B4-BE49-F238E27FC236}">
                <a16:creationId xmlns:a16="http://schemas.microsoft.com/office/drawing/2014/main" id="{80FBA357-7C04-528B-FC4D-AF0F12B2CC58}"/>
              </a:ext>
            </a:extLst>
          </p:cNvPr>
          <p:cNvSpPr>
            <a:spLocks noGrp="1"/>
          </p:cNvSpPr>
          <p:nvPr>
            <p:ph idx="1"/>
          </p:nvPr>
        </p:nvSpPr>
        <p:spPr>
          <a:xfrm>
            <a:off x="685801" y="2142067"/>
            <a:ext cx="3045939" cy="2817111"/>
          </a:xfrm>
        </p:spPr>
        <p:txBody>
          <a:bodyPr>
            <a:normAutofit/>
          </a:bodyPr>
          <a:lstStyle/>
          <a:p>
            <a:r>
              <a:rPr lang="en-US" sz="2400" dirty="0"/>
              <a:t>Quantitative Data</a:t>
            </a:r>
          </a:p>
          <a:p>
            <a:endParaRPr lang="en-US" sz="2400" dirty="0"/>
          </a:p>
          <a:p>
            <a:endParaRPr lang="en-US" sz="2400" dirty="0"/>
          </a:p>
          <a:p>
            <a:endParaRPr lang="en-US" sz="2400" dirty="0"/>
          </a:p>
          <a:p>
            <a:r>
              <a:rPr lang="en-US" sz="2400" dirty="0"/>
              <a:t>Qualitative Data</a:t>
            </a:r>
          </a:p>
        </p:txBody>
      </p:sp>
      <p:sp>
        <p:nvSpPr>
          <p:cNvPr id="4" name="Content Placeholder 2">
            <a:extLst>
              <a:ext uri="{FF2B5EF4-FFF2-40B4-BE49-F238E27FC236}">
                <a16:creationId xmlns:a16="http://schemas.microsoft.com/office/drawing/2014/main" id="{B0C75A72-FC1D-9BD5-4936-1AEBB5ECCD31}"/>
              </a:ext>
            </a:extLst>
          </p:cNvPr>
          <p:cNvSpPr txBox="1">
            <a:spLocks/>
          </p:cNvSpPr>
          <p:nvPr/>
        </p:nvSpPr>
        <p:spPr>
          <a:xfrm>
            <a:off x="4228543" y="2142067"/>
            <a:ext cx="7650419" cy="2817111"/>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The reviews for a property on Airbnb</a:t>
            </a:r>
          </a:p>
          <a:p>
            <a:r>
              <a:rPr lang="en-US" dirty="0"/>
              <a:t>The price of a cup of coffee in </a:t>
            </a:r>
            <a:r>
              <a:rPr lang="en-US" dirty="0" err="1"/>
              <a:t>StarLord</a:t>
            </a:r>
            <a:r>
              <a:rPr lang="en-US" dirty="0"/>
              <a:t> Coffee</a:t>
            </a:r>
          </a:p>
          <a:p>
            <a:r>
              <a:rPr lang="en-US" dirty="0"/>
              <a:t>The maximum speed of formula one cars during 2022 season</a:t>
            </a:r>
          </a:p>
          <a:p>
            <a:r>
              <a:rPr lang="en-US" dirty="0"/>
              <a:t>The individual weight of all students in the class</a:t>
            </a:r>
          </a:p>
          <a:p>
            <a:r>
              <a:rPr lang="en-US" dirty="0"/>
              <a:t>The daily average temperature in Bangkok during summer this year</a:t>
            </a:r>
          </a:p>
          <a:p>
            <a:r>
              <a:rPr lang="en-US" dirty="0"/>
              <a:t>Images of several cats</a:t>
            </a:r>
          </a:p>
          <a:p>
            <a:r>
              <a:rPr lang="en-US" dirty="0"/>
              <a:t>The eye color of people participating in a study</a:t>
            </a:r>
          </a:p>
          <a:p>
            <a:r>
              <a:rPr lang="en-US" dirty="0"/>
              <a:t>The gender of students in Data Science fields</a:t>
            </a:r>
          </a:p>
        </p:txBody>
      </p:sp>
      <p:pic>
        <p:nvPicPr>
          <p:cNvPr id="6" name="Picture 5">
            <a:extLst>
              <a:ext uri="{FF2B5EF4-FFF2-40B4-BE49-F238E27FC236}">
                <a16:creationId xmlns:a16="http://schemas.microsoft.com/office/drawing/2014/main" id="{45AE38AE-00AA-AB69-DF3A-170DFF7307EB}"/>
              </a:ext>
            </a:extLst>
          </p:cNvPr>
          <p:cNvPicPr>
            <a:picLocks noChangeAspect="1"/>
          </p:cNvPicPr>
          <p:nvPr/>
        </p:nvPicPr>
        <p:blipFill>
          <a:blip r:embed="rId2"/>
          <a:stretch>
            <a:fillRect/>
          </a:stretch>
        </p:blipFill>
        <p:spPr>
          <a:xfrm>
            <a:off x="4654378" y="4959178"/>
            <a:ext cx="5950481" cy="1795849"/>
          </a:xfrm>
          <a:prstGeom prst="rect">
            <a:avLst/>
          </a:prstGeom>
        </p:spPr>
      </p:pic>
    </p:spTree>
    <p:extLst>
      <p:ext uri="{BB962C8B-B14F-4D97-AF65-F5344CB8AC3E}">
        <p14:creationId xmlns:p14="http://schemas.microsoft.com/office/powerpoint/2010/main" val="2991673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194900-5B90-0E49-E38B-0AA06EEB8CD4}"/>
              </a:ext>
            </a:extLst>
          </p:cNvPr>
          <p:cNvPicPr>
            <a:picLocks noChangeAspect="1"/>
          </p:cNvPicPr>
          <p:nvPr/>
        </p:nvPicPr>
        <p:blipFill>
          <a:blip r:embed="rId2"/>
          <a:stretch>
            <a:fillRect/>
          </a:stretch>
        </p:blipFill>
        <p:spPr>
          <a:xfrm>
            <a:off x="0" y="0"/>
            <a:ext cx="10538078" cy="6858000"/>
          </a:xfrm>
          <a:prstGeom prst="rect">
            <a:avLst/>
          </a:prstGeom>
        </p:spPr>
      </p:pic>
      <p:sp>
        <p:nvSpPr>
          <p:cNvPr id="4" name="Content Placeholder 2">
            <a:extLst>
              <a:ext uri="{FF2B5EF4-FFF2-40B4-BE49-F238E27FC236}">
                <a16:creationId xmlns:a16="http://schemas.microsoft.com/office/drawing/2014/main" id="{F104FDA7-59F8-070C-7501-5CF9C2B9062E}"/>
              </a:ext>
            </a:extLst>
          </p:cNvPr>
          <p:cNvSpPr txBox="1">
            <a:spLocks/>
          </p:cNvSpPr>
          <p:nvPr/>
        </p:nvSpPr>
        <p:spPr>
          <a:xfrm>
            <a:off x="7852720" y="4407474"/>
            <a:ext cx="2774091" cy="2372268"/>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dirty="0">
                <a:solidFill>
                  <a:srgbClr val="FF0000"/>
                </a:solidFill>
              </a:rPr>
              <a:t>Which one?</a:t>
            </a:r>
          </a:p>
          <a:p>
            <a:pPr lvl="1"/>
            <a:r>
              <a:rPr lang="en-US" sz="2200" dirty="0">
                <a:solidFill>
                  <a:srgbClr val="FF0000"/>
                </a:solidFill>
              </a:rPr>
              <a:t>Image data</a:t>
            </a:r>
          </a:p>
          <a:p>
            <a:pPr lvl="1"/>
            <a:r>
              <a:rPr lang="en-US" sz="2200" dirty="0">
                <a:solidFill>
                  <a:srgbClr val="FF0000"/>
                </a:solidFill>
              </a:rPr>
              <a:t>Text data</a:t>
            </a:r>
          </a:p>
          <a:p>
            <a:pPr lvl="1"/>
            <a:r>
              <a:rPr lang="en-US" sz="2200" dirty="0">
                <a:solidFill>
                  <a:srgbClr val="FF0000"/>
                </a:solidFill>
              </a:rPr>
              <a:t>Geospatial data</a:t>
            </a:r>
          </a:p>
          <a:p>
            <a:pPr lvl="1"/>
            <a:r>
              <a:rPr lang="en-US" sz="2200" dirty="0">
                <a:solidFill>
                  <a:srgbClr val="FF0000"/>
                </a:solidFill>
              </a:rPr>
              <a:t>Network data</a:t>
            </a:r>
          </a:p>
        </p:txBody>
      </p:sp>
    </p:spTree>
    <p:extLst>
      <p:ext uri="{BB962C8B-B14F-4D97-AF65-F5344CB8AC3E}">
        <p14:creationId xmlns:p14="http://schemas.microsoft.com/office/powerpoint/2010/main" val="304697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F1A6-E34B-E12F-DF3B-A3EF5EA2D65E}"/>
              </a:ext>
            </a:extLst>
          </p:cNvPr>
          <p:cNvSpPr>
            <a:spLocks noGrp="1"/>
          </p:cNvSpPr>
          <p:nvPr>
            <p:ph type="title"/>
          </p:nvPr>
        </p:nvSpPr>
        <p:spPr/>
        <p:txBody>
          <a:bodyPr/>
          <a:lstStyle/>
          <a:p>
            <a:r>
              <a:rPr lang="en-US" dirty="0"/>
              <a:t>Data Storage and Retrieval</a:t>
            </a:r>
          </a:p>
        </p:txBody>
      </p:sp>
      <p:sp>
        <p:nvSpPr>
          <p:cNvPr id="3" name="Content Placeholder 2">
            <a:extLst>
              <a:ext uri="{FF2B5EF4-FFF2-40B4-BE49-F238E27FC236}">
                <a16:creationId xmlns:a16="http://schemas.microsoft.com/office/drawing/2014/main" id="{7E80D278-8983-5533-889D-3DCA1F2921F4}"/>
              </a:ext>
            </a:extLst>
          </p:cNvPr>
          <p:cNvSpPr>
            <a:spLocks noGrp="1"/>
          </p:cNvSpPr>
          <p:nvPr>
            <p:ph idx="1"/>
          </p:nvPr>
        </p:nvSpPr>
        <p:spPr>
          <a:xfrm>
            <a:off x="685801" y="2142067"/>
            <a:ext cx="10131425" cy="4451773"/>
          </a:xfrm>
        </p:spPr>
        <p:txBody>
          <a:bodyPr>
            <a:normAutofit fontScale="92500"/>
          </a:bodyPr>
          <a:lstStyle/>
          <a:p>
            <a:r>
              <a:rPr lang="en-US" sz="2800" b="0" i="0" dirty="0">
                <a:effectLst/>
                <a:latin typeface="Studio-Feixen-Sans"/>
              </a:rPr>
              <a:t>When storing data there are multiple things to take into consideration. </a:t>
            </a:r>
          </a:p>
          <a:p>
            <a:pPr lvl="1"/>
            <a:r>
              <a:rPr lang="en-US" sz="2400" dirty="0">
                <a:latin typeface="Studio-Feixen-Sans"/>
              </a:rPr>
              <a:t>Data storage location – single PC, a cluster of servers, cloud storage</a:t>
            </a:r>
            <a:r>
              <a:rPr lang="en-US" sz="2400" b="0" i="0" dirty="0">
                <a:effectLst/>
                <a:latin typeface="Studio-Feixen-Sans"/>
              </a:rPr>
              <a:t>. </a:t>
            </a:r>
          </a:p>
          <a:p>
            <a:pPr lvl="1"/>
            <a:r>
              <a:rPr lang="en-US" sz="2400" dirty="0">
                <a:latin typeface="Studio-Feixen-Sans"/>
              </a:rPr>
              <a:t>Data type</a:t>
            </a:r>
          </a:p>
          <a:p>
            <a:pPr lvl="2"/>
            <a:r>
              <a:rPr lang="en-US" sz="2000" b="0" i="0" dirty="0">
                <a:effectLst/>
                <a:latin typeface="Studio-Feixen-Sans"/>
              </a:rPr>
              <a:t>Unstructured – Email, text, video and audio files, web pages, social media, etc. </a:t>
            </a:r>
            <a:r>
              <a:rPr lang="en-US" sz="2000" dirty="0">
                <a:latin typeface="Studio-Feixen-Sans"/>
              </a:rPr>
              <a:t>typically stored in Document database</a:t>
            </a:r>
            <a:endParaRPr lang="en-US" sz="2000" b="0" i="0" dirty="0">
              <a:effectLst/>
              <a:latin typeface="Studio-Feixen-Sans"/>
            </a:endParaRPr>
          </a:p>
          <a:p>
            <a:pPr lvl="2"/>
            <a:r>
              <a:rPr lang="en-US" sz="2000" dirty="0">
                <a:latin typeface="Studio-Feixen-Sans"/>
              </a:rPr>
              <a:t>Structured – Relational database such as MySQL, PostgreSQL</a:t>
            </a:r>
            <a:endParaRPr lang="en-US" sz="2000" b="0" i="0" dirty="0">
              <a:effectLst/>
              <a:latin typeface="Studio-Feixen-Sans"/>
            </a:endParaRPr>
          </a:p>
          <a:p>
            <a:pPr lvl="1"/>
            <a:r>
              <a:rPr lang="en-US" sz="2400" b="0" i="0" dirty="0">
                <a:effectLst/>
                <a:latin typeface="Studio-Feixen-Sans"/>
              </a:rPr>
              <a:t>Retrieval </a:t>
            </a:r>
          </a:p>
          <a:p>
            <a:pPr lvl="2"/>
            <a:r>
              <a:rPr lang="en-US" sz="2000" b="0" i="0" dirty="0">
                <a:effectLst/>
                <a:latin typeface="Studio-Feixen-Sans"/>
              </a:rPr>
              <a:t>At a basic level, we’ll want to be able to request a specific piece of data, such as “All of the images that were created on March 3rd” or “All of the customer addresses in Montana”.</a:t>
            </a:r>
          </a:p>
          <a:p>
            <a:pPr lvl="2"/>
            <a:r>
              <a:rPr lang="en-US" sz="2000" dirty="0"/>
              <a:t>NoSQL, SQL</a:t>
            </a:r>
          </a:p>
        </p:txBody>
      </p:sp>
      <p:pic>
        <p:nvPicPr>
          <p:cNvPr id="7" name="Picture 6">
            <a:extLst>
              <a:ext uri="{FF2B5EF4-FFF2-40B4-BE49-F238E27FC236}">
                <a16:creationId xmlns:a16="http://schemas.microsoft.com/office/drawing/2014/main" id="{95E7817C-4E48-3945-DBF2-F127E935074B}"/>
              </a:ext>
            </a:extLst>
          </p:cNvPr>
          <p:cNvPicPr>
            <a:picLocks noChangeAspect="1"/>
          </p:cNvPicPr>
          <p:nvPr/>
        </p:nvPicPr>
        <p:blipFill>
          <a:blip r:embed="rId2"/>
          <a:stretch>
            <a:fillRect/>
          </a:stretch>
        </p:blipFill>
        <p:spPr>
          <a:xfrm>
            <a:off x="8186187" y="301323"/>
            <a:ext cx="3810330" cy="1036410"/>
          </a:xfrm>
          <a:prstGeom prst="rect">
            <a:avLst/>
          </a:prstGeom>
        </p:spPr>
      </p:pic>
    </p:spTree>
    <p:extLst>
      <p:ext uri="{BB962C8B-B14F-4D97-AF65-F5344CB8AC3E}">
        <p14:creationId xmlns:p14="http://schemas.microsoft.com/office/powerpoint/2010/main" val="229148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349425-6AC3-CD4C-ECD7-B68FD9C79022}"/>
              </a:ext>
            </a:extLst>
          </p:cNvPr>
          <p:cNvPicPr>
            <a:picLocks noChangeAspect="1"/>
          </p:cNvPicPr>
          <p:nvPr/>
        </p:nvPicPr>
        <p:blipFill>
          <a:blip r:embed="rId2"/>
          <a:stretch>
            <a:fillRect/>
          </a:stretch>
        </p:blipFill>
        <p:spPr>
          <a:xfrm>
            <a:off x="361453" y="142855"/>
            <a:ext cx="11469094" cy="1646063"/>
          </a:xfrm>
          <a:prstGeom prst="rect">
            <a:avLst/>
          </a:prstGeom>
        </p:spPr>
      </p:pic>
      <p:sp>
        <p:nvSpPr>
          <p:cNvPr id="4" name="Content Placeholder 2">
            <a:extLst>
              <a:ext uri="{FF2B5EF4-FFF2-40B4-BE49-F238E27FC236}">
                <a16:creationId xmlns:a16="http://schemas.microsoft.com/office/drawing/2014/main" id="{561FF835-11A4-2EB8-1FF8-83E41C7B0FA5}"/>
              </a:ext>
            </a:extLst>
          </p:cNvPr>
          <p:cNvSpPr txBox="1">
            <a:spLocks/>
          </p:cNvSpPr>
          <p:nvPr/>
        </p:nvSpPr>
        <p:spPr>
          <a:xfrm>
            <a:off x="575637" y="1788918"/>
            <a:ext cx="11469094" cy="145626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000" b="1" dirty="0">
                <a:solidFill>
                  <a:srgbClr val="FFC000"/>
                </a:solidFill>
                <a:latin typeface="Studio-Feixen-Sans"/>
              </a:rPr>
              <a:t>(1) Google Cloud (2) Oracle Database (3) AWS S3 (4) Azure Storage (5) Tencent Cloud (6) </a:t>
            </a:r>
            <a:r>
              <a:rPr lang="en-US" sz="2000" dirty="0">
                <a:solidFill>
                  <a:srgbClr val="FFC000"/>
                </a:solidFill>
                <a:latin typeface="Studio-Feixen-Sans"/>
              </a:rPr>
              <a:t>IBM SQL Server</a:t>
            </a:r>
          </a:p>
          <a:p>
            <a:endParaRPr lang="en-US" sz="2000" dirty="0"/>
          </a:p>
        </p:txBody>
      </p:sp>
      <p:pic>
        <p:nvPicPr>
          <p:cNvPr id="6" name="Picture 5">
            <a:extLst>
              <a:ext uri="{FF2B5EF4-FFF2-40B4-BE49-F238E27FC236}">
                <a16:creationId xmlns:a16="http://schemas.microsoft.com/office/drawing/2014/main" id="{EB7BB55A-DE1B-2B1D-B0A2-409D1071C2AA}"/>
              </a:ext>
            </a:extLst>
          </p:cNvPr>
          <p:cNvPicPr>
            <a:picLocks noChangeAspect="1"/>
          </p:cNvPicPr>
          <p:nvPr/>
        </p:nvPicPr>
        <p:blipFill>
          <a:blip r:embed="rId3"/>
          <a:stretch>
            <a:fillRect/>
          </a:stretch>
        </p:blipFill>
        <p:spPr>
          <a:xfrm>
            <a:off x="147269" y="2638943"/>
            <a:ext cx="4238827" cy="2546934"/>
          </a:xfrm>
          <a:prstGeom prst="rect">
            <a:avLst/>
          </a:prstGeom>
        </p:spPr>
      </p:pic>
      <p:pic>
        <p:nvPicPr>
          <p:cNvPr id="8" name="Picture 7">
            <a:extLst>
              <a:ext uri="{FF2B5EF4-FFF2-40B4-BE49-F238E27FC236}">
                <a16:creationId xmlns:a16="http://schemas.microsoft.com/office/drawing/2014/main" id="{03C4F7E5-5601-F438-5255-04BD4CF9EC6F}"/>
              </a:ext>
            </a:extLst>
          </p:cNvPr>
          <p:cNvPicPr>
            <a:picLocks noChangeAspect="1"/>
          </p:cNvPicPr>
          <p:nvPr/>
        </p:nvPicPr>
        <p:blipFill>
          <a:blip r:embed="rId4"/>
          <a:stretch>
            <a:fillRect/>
          </a:stretch>
        </p:blipFill>
        <p:spPr>
          <a:xfrm>
            <a:off x="147269" y="5347779"/>
            <a:ext cx="1936731" cy="1376245"/>
          </a:xfrm>
          <a:prstGeom prst="rect">
            <a:avLst/>
          </a:prstGeom>
        </p:spPr>
      </p:pic>
      <p:pic>
        <p:nvPicPr>
          <p:cNvPr id="5" name="Picture 4">
            <a:extLst>
              <a:ext uri="{FF2B5EF4-FFF2-40B4-BE49-F238E27FC236}">
                <a16:creationId xmlns:a16="http://schemas.microsoft.com/office/drawing/2014/main" id="{B5489D07-9D17-1262-C6D3-45B87C182657}"/>
              </a:ext>
            </a:extLst>
          </p:cNvPr>
          <p:cNvPicPr>
            <a:picLocks noChangeAspect="1"/>
          </p:cNvPicPr>
          <p:nvPr/>
        </p:nvPicPr>
        <p:blipFill>
          <a:blip r:embed="rId5"/>
          <a:stretch>
            <a:fillRect/>
          </a:stretch>
        </p:blipFill>
        <p:spPr>
          <a:xfrm>
            <a:off x="4471307" y="2638943"/>
            <a:ext cx="7573424" cy="2546934"/>
          </a:xfrm>
          <a:prstGeom prst="rect">
            <a:avLst/>
          </a:prstGeom>
        </p:spPr>
      </p:pic>
    </p:spTree>
    <p:extLst>
      <p:ext uri="{BB962C8B-B14F-4D97-AF65-F5344CB8AC3E}">
        <p14:creationId xmlns:p14="http://schemas.microsoft.com/office/powerpoint/2010/main" val="4243003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C8CFF7E-63AA-60E0-679A-39BA26194EE4}"/>
              </a:ext>
            </a:extLst>
          </p:cNvPr>
          <p:cNvSpPr txBox="1">
            <a:spLocks/>
          </p:cNvSpPr>
          <p:nvPr/>
        </p:nvSpPr>
        <p:spPr>
          <a:xfrm>
            <a:off x="723918" y="1162843"/>
            <a:ext cx="3938698" cy="490020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000" b="1" dirty="0">
                <a:solidFill>
                  <a:srgbClr val="FFC000"/>
                </a:solidFill>
                <a:latin typeface="Studio-Feixen-Sans"/>
              </a:rPr>
              <a:t>Relational Database</a:t>
            </a:r>
          </a:p>
          <a:p>
            <a:pPr marL="0" indent="0">
              <a:buNone/>
            </a:pPr>
            <a:endParaRPr lang="en-US" sz="2000" b="1" dirty="0">
              <a:solidFill>
                <a:srgbClr val="FFC000"/>
              </a:solidFill>
              <a:latin typeface="Studio-Feixen-Sans"/>
            </a:endParaRPr>
          </a:p>
          <a:p>
            <a:pPr marL="0" indent="0">
              <a:buNone/>
            </a:pPr>
            <a:endParaRPr lang="en-US" sz="2000" b="1" dirty="0">
              <a:solidFill>
                <a:srgbClr val="FFC000"/>
              </a:solidFill>
              <a:latin typeface="Studio-Feixen-Sans"/>
            </a:endParaRPr>
          </a:p>
          <a:p>
            <a:pPr marL="0" indent="0">
              <a:buNone/>
            </a:pPr>
            <a:endParaRPr lang="en-US" sz="2000" b="1" dirty="0">
              <a:solidFill>
                <a:srgbClr val="FFC000"/>
              </a:solidFill>
              <a:latin typeface="Studio-Feixen-Sans"/>
            </a:endParaRPr>
          </a:p>
          <a:p>
            <a:pPr marL="0" indent="0">
              <a:buNone/>
            </a:pPr>
            <a:endParaRPr lang="en-US" sz="2000" b="1" dirty="0">
              <a:solidFill>
                <a:srgbClr val="FFC000"/>
              </a:solidFill>
              <a:latin typeface="Studio-Feixen-Sans"/>
            </a:endParaRPr>
          </a:p>
          <a:p>
            <a:pPr marL="0" indent="0">
              <a:buNone/>
            </a:pPr>
            <a:r>
              <a:rPr lang="en-US" sz="2000" b="1" dirty="0">
                <a:solidFill>
                  <a:srgbClr val="FFC000"/>
                </a:solidFill>
                <a:latin typeface="Studio-Feixen-Sans"/>
              </a:rPr>
              <a:t>Document Database</a:t>
            </a:r>
            <a:endParaRPr lang="en-US" sz="2000" dirty="0">
              <a:solidFill>
                <a:srgbClr val="FFC000"/>
              </a:solidFill>
              <a:latin typeface="Studio-Feixen-Sans"/>
            </a:endParaRPr>
          </a:p>
          <a:p>
            <a:endParaRPr lang="en-US" sz="2000" dirty="0"/>
          </a:p>
        </p:txBody>
      </p:sp>
      <p:sp>
        <p:nvSpPr>
          <p:cNvPr id="3" name="Content Placeholder 2">
            <a:extLst>
              <a:ext uri="{FF2B5EF4-FFF2-40B4-BE49-F238E27FC236}">
                <a16:creationId xmlns:a16="http://schemas.microsoft.com/office/drawing/2014/main" id="{30EB1F81-8C70-27DF-8D44-25CA64B751E9}"/>
              </a:ext>
            </a:extLst>
          </p:cNvPr>
          <p:cNvSpPr txBox="1">
            <a:spLocks/>
          </p:cNvSpPr>
          <p:nvPr/>
        </p:nvSpPr>
        <p:spPr>
          <a:xfrm>
            <a:off x="3866653" y="2151382"/>
            <a:ext cx="7015532" cy="3079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a:t>Text from various emails sent and received by you.</a:t>
            </a:r>
          </a:p>
          <a:p>
            <a:r>
              <a:rPr lang="en-US" sz="2000" dirty="0"/>
              <a:t>The dates, times, subjects and recipient addresses for all emails you ever sent.</a:t>
            </a:r>
          </a:p>
          <a:p>
            <a:r>
              <a:rPr lang="en-US" sz="2000" dirty="0"/>
              <a:t>Customer information for all students of VMS such as name, phone number and location.</a:t>
            </a:r>
          </a:p>
          <a:p>
            <a:r>
              <a:rPr lang="en-US" sz="2000" dirty="0"/>
              <a:t>Images of different traffic events, including metadata about the image’s contents.</a:t>
            </a:r>
          </a:p>
          <a:p>
            <a:endParaRPr lang="en-US" sz="2000" dirty="0"/>
          </a:p>
        </p:txBody>
      </p:sp>
    </p:spTree>
    <p:extLst>
      <p:ext uri="{BB962C8B-B14F-4D97-AF65-F5344CB8AC3E}">
        <p14:creationId xmlns:p14="http://schemas.microsoft.com/office/powerpoint/2010/main" val="270537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71D5-4594-66D5-6349-A1A055FA7559}"/>
              </a:ext>
            </a:extLst>
          </p:cNvPr>
          <p:cNvSpPr>
            <a:spLocks noGrp="1"/>
          </p:cNvSpPr>
          <p:nvPr>
            <p:ph type="title"/>
          </p:nvPr>
        </p:nvSpPr>
        <p:spPr/>
        <p:txBody>
          <a:bodyPr/>
          <a:lstStyle/>
          <a:p>
            <a:r>
              <a:rPr lang="en-US" dirty="0"/>
              <a:t>How do we scale data collection – Data Pipelines</a:t>
            </a:r>
          </a:p>
        </p:txBody>
      </p:sp>
      <p:pic>
        <p:nvPicPr>
          <p:cNvPr id="5" name="Content Placeholder 4">
            <a:extLst>
              <a:ext uri="{FF2B5EF4-FFF2-40B4-BE49-F238E27FC236}">
                <a16:creationId xmlns:a16="http://schemas.microsoft.com/office/drawing/2014/main" id="{9334FECD-BBF3-E0B2-1FBC-48951D8C8E17}"/>
              </a:ext>
            </a:extLst>
          </p:cNvPr>
          <p:cNvPicPr>
            <a:picLocks noGrp="1" noChangeAspect="1"/>
          </p:cNvPicPr>
          <p:nvPr>
            <p:ph idx="1"/>
          </p:nvPr>
        </p:nvPicPr>
        <p:blipFill>
          <a:blip r:embed="rId2"/>
          <a:stretch>
            <a:fillRect/>
          </a:stretch>
        </p:blipFill>
        <p:spPr>
          <a:xfrm>
            <a:off x="2191433" y="2141538"/>
            <a:ext cx="7120159" cy="3649662"/>
          </a:xfrm>
        </p:spPr>
      </p:pic>
    </p:spTree>
    <p:extLst>
      <p:ext uri="{BB962C8B-B14F-4D97-AF65-F5344CB8AC3E}">
        <p14:creationId xmlns:p14="http://schemas.microsoft.com/office/powerpoint/2010/main" val="3118278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9769-9C65-4D48-6E1B-4B134379D682}"/>
              </a:ext>
            </a:extLst>
          </p:cNvPr>
          <p:cNvSpPr>
            <a:spLocks noGrp="1"/>
          </p:cNvSpPr>
          <p:nvPr>
            <p:ph type="title"/>
          </p:nvPr>
        </p:nvSpPr>
        <p:spPr/>
        <p:txBody>
          <a:bodyPr/>
          <a:lstStyle/>
          <a:p>
            <a:r>
              <a:rPr lang="en-US" dirty="0"/>
              <a:t>What is data pipeline?</a:t>
            </a:r>
          </a:p>
        </p:txBody>
      </p:sp>
      <p:sp>
        <p:nvSpPr>
          <p:cNvPr id="3" name="Content Placeholder 2">
            <a:extLst>
              <a:ext uri="{FF2B5EF4-FFF2-40B4-BE49-F238E27FC236}">
                <a16:creationId xmlns:a16="http://schemas.microsoft.com/office/drawing/2014/main" id="{E67A4CA2-63D0-3EAD-0FC2-D6DC42062836}"/>
              </a:ext>
            </a:extLst>
          </p:cNvPr>
          <p:cNvSpPr>
            <a:spLocks noGrp="1"/>
          </p:cNvSpPr>
          <p:nvPr>
            <p:ph idx="1"/>
          </p:nvPr>
        </p:nvSpPr>
        <p:spPr/>
        <p:txBody>
          <a:bodyPr>
            <a:normAutofit lnSpcReduction="10000"/>
          </a:bodyPr>
          <a:lstStyle/>
          <a:p>
            <a:r>
              <a:rPr lang="en-US" dirty="0"/>
              <a:t>Moves data into defined stages – </a:t>
            </a:r>
            <a:r>
              <a:rPr lang="en-US" b="0" i="0" dirty="0">
                <a:effectLst/>
                <a:latin typeface="Studio-Feixen-Sans"/>
              </a:rPr>
              <a:t>for example, from data ingestion through an API to loading data into a database. A key feature is that pipelines automate this movement.</a:t>
            </a:r>
            <a:endParaRPr lang="en-US" dirty="0"/>
          </a:p>
          <a:p>
            <a:r>
              <a:rPr lang="en-US" dirty="0"/>
              <a:t>Automated collection and storage - </a:t>
            </a:r>
            <a:r>
              <a:rPr lang="en-US" b="0" i="0" dirty="0">
                <a:effectLst/>
                <a:latin typeface="Studio-Feixen-Sans"/>
              </a:rPr>
              <a:t>it would be tedious to ask a data engineer to manually run programs to collect and store data. </a:t>
            </a:r>
            <a:endParaRPr lang="en-US" dirty="0"/>
          </a:p>
          <a:p>
            <a:pPr lvl="1"/>
            <a:r>
              <a:rPr lang="en-US" dirty="0"/>
              <a:t>Scheduled hourly, daily, weekly, etc.</a:t>
            </a:r>
          </a:p>
          <a:p>
            <a:pPr lvl="1"/>
            <a:r>
              <a:rPr lang="en-US" dirty="0"/>
              <a:t>Triggered by an event</a:t>
            </a:r>
          </a:p>
          <a:p>
            <a:r>
              <a:rPr lang="en-US" dirty="0"/>
              <a:t>Monitored with generated alerted – </a:t>
            </a:r>
            <a:r>
              <a:rPr lang="en-US" b="0" i="0" dirty="0">
                <a:effectLst/>
                <a:latin typeface="Studio-Feixen-Sans"/>
              </a:rPr>
              <a:t>for example, when 95% of storage capacity has been reach or if an API is responding with an error.</a:t>
            </a:r>
            <a:endParaRPr lang="en-US" dirty="0"/>
          </a:p>
          <a:p>
            <a:r>
              <a:rPr lang="en-US" dirty="0"/>
              <a:t>Necessary for big data projects – when working with a lot of data from different sources.</a:t>
            </a:r>
          </a:p>
          <a:p>
            <a:r>
              <a:rPr lang="en-US" dirty="0"/>
              <a:t>Data engineers work to customize solutions.</a:t>
            </a:r>
          </a:p>
          <a:p>
            <a:r>
              <a:rPr lang="en-US" dirty="0"/>
              <a:t>Extract Transform Load (ETL)</a:t>
            </a:r>
          </a:p>
        </p:txBody>
      </p:sp>
    </p:spTree>
    <p:extLst>
      <p:ext uri="{BB962C8B-B14F-4D97-AF65-F5344CB8AC3E}">
        <p14:creationId xmlns:p14="http://schemas.microsoft.com/office/powerpoint/2010/main" val="4087243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9A9F27-4CB6-5DFC-6446-82F091102B3A}"/>
              </a:ext>
            </a:extLst>
          </p:cNvPr>
          <p:cNvPicPr>
            <a:picLocks noChangeAspect="1"/>
          </p:cNvPicPr>
          <p:nvPr/>
        </p:nvPicPr>
        <p:blipFill>
          <a:blip r:embed="rId2"/>
          <a:stretch>
            <a:fillRect/>
          </a:stretch>
        </p:blipFill>
        <p:spPr>
          <a:xfrm>
            <a:off x="2712427" y="211856"/>
            <a:ext cx="6767146" cy="3017782"/>
          </a:xfrm>
          <a:prstGeom prst="rect">
            <a:avLst/>
          </a:prstGeom>
        </p:spPr>
      </p:pic>
      <p:pic>
        <p:nvPicPr>
          <p:cNvPr id="5" name="Picture 4">
            <a:extLst>
              <a:ext uri="{FF2B5EF4-FFF2-40B4-BE49-F238E27FC236}">
                <a16:creationId xmlns:a16="http://schemas.microsoft.com/office/drawing/2014/main" id="{577C6410-BBE3-CF55-CE43-357B37925A6F}"/>
              </a:ext>
            </a:extLst>
          </p:cNvPr>
          <p:cNvPicPr>
            <a:picLocks noChangeAspect="1"/>
          </p:cNvPicPr>
          <p:nvPr/>
        </p:nvPicPr>
        <p:blipFill>
          <a:blip r:embed="rId3"/>
          <a:stretch>
            <a:fillRect/>
          </a:stretch>
        </p:blipFill>
        <p:spPr>
          <a:xfrm>
            <a:off x="883627" y="3346608"/>
            <a:ext cx="6767146" cy="3064030"/>
          </a:xfrm>
          <a:prstGeom prst="rect">
            <a:avLst/>
          </a:prstGeom>
        </p:spPr>
      </p:pic>
      <p:pic>
        <p:nvPicPr>
          <p:cNvPr id="7" name="Picture 6">
            <a:extLst>
              <a:ext uri="{FF2B5EF4-FFF2-40B4-BE49-F238E27FC236}">
                <a16:creationId xmlns:a16="http://schemas.microsoft.com/office/drawing/2014/main" id="{9A750D43-DC3B-DE7E-FAC8-A317326FEFED}"/>
              </a:ext>
            </a:extLst>
          </p:cNvPr>
          <p:cNvPicPr>
            <a:picLocks noChangeAspect="1"/>
          </p:cNvPicPr>
          <p:nvPr/>
        </p:nvPicPr>
        <p:blipFill>
          <a:blip r:embed="rId4"/>
          <a:stretch>
            <a:fillRect/>
          </a:stretch>
        </p:blipFill>
        <p:spPr>
          <a:xfrm>
            <a:off x="8040724" y="3337397"/>
            <a:ext cx="1386790" cy="3073239"/>
          </a:xfrm>
          <a:prstGeom prst="rect">
            <a:avLst/>
          </a:prstGeom>
        </p:spPr>
      </p:pic>
      <p:pic>
        <p:nvPicPr>
          <p:cNvPr id="9" name="Picture 8">
            <a:extLst>
              <a:ext uri="{FF2B5EF4-FFF2-40B4-BE49-F238E27FC236}">
                <a16:creationId xmlns:a16="http://schemas.microsoft.com/office/drawing/2014/main" id="{7717F556-ABD6-B774-45D0-A9A5C47FFA6D}"/>
              </a:ext>
            </a:extLst>
          </p:cNvPr>
          <p:cNvPicPr>
            <a:picLocks noChangeAspect="1"/>
          </p:cNvPicPr>
          <p:nvPr/>
        </p:nvPicPr>
        <p:blipFill>
          <a:blip r:embed="rId5"/>
          <a:stretch>
            <a:fillRect/>
          </a:stretch>
        </p:blipFill>
        <p:spPr>
          <a:xfrm>
            <a:off x="9817465" y="3337398"/>
            <a:ext cx="1490908" cy="3073239"/>
          </a:xfrm>
          <a:prstGeom prst="rect">
            <a:avLst/>
          </a:prstGeom>
        </p:spPr>
      </p:pic>
    </p:spTree>
    <p:extLst>
      <p:ext uri="{BB962C8B-B14F-4D97-AF65-F5344CB8AC3E}">
        <p14:creationId xmlns:p14="http://schemas.microsoft.com/office/powerpoint/2010/main" val="5877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F5990-0ED3-A0E6-D592-0B208AD580CD}"/>
              </a:ext>
            </a:extLst>
          </p:cNvPr>
          <p:cNvSpPr>
            <a:spLocks noGrp="1"/>
          </p:cNvSpPr>
          <p:nvPr>
            <p:ph type="title"/>
          </p:nvPr>
        </p:nvSpPr>
        <p:spPr/>
        <p:txBody>
          <a:bodyPr/>
          <a:lstStyle/>
          <a:p>
            <a:r>
              <a:rPr lang="en-US" dirty="0"/>
              <a:t>Data Pipelines – transform &amp; LOAD</a:t>
            </a:r>
          </a:p>
        </p:txBody>
      </p:sp>
      <p:sp>
        <p:nvSpPr>
          <p:cNvPr id="3" name="Content Placeholder 2">
            <a:extLst>
              <a:ext uri="{FF2B5EF4-FFF2-40B4-BE49-F238E27FC236}">
                <a16:creationId xmlns:a16="http://schemas.microsoft.com/office/drawing/2014/main" id="{6F6D7DE3-3B88-2288-9F6A-E27EE12DEF2E}"/>
              </a:ext>
            </a:extLst>
          </p:cNvPr>
          <p:cNvSpPr>
            <a:spLocks noGrp="1"/>
          </p:cNvSpPr>
          <p:nvPr>
            <p:ph idx="1"/>
          </p:nvPr>
        </p:nvSpPr>
        <p:spPr>
          <a:xfrm>
            <a:off x="685801" y="2142067"/>
            <a:ext cx="10131425" cy="4407014"/>
          </a:xfrm>
        </p:spPr>
        <p:txBody>
          <a:bodyPr>
            <a:normAutofit fontScale="92500" lnSpcReduction="10000"/>
          </a:bodyPr>
          <a:lstStyle/>
          <a:p>
            <a:r>
              <a:rPr lang="en-US" sz="2400" dirty="0"/>
              <a:t>With all the data coming in, how de we keep it organized and easy to use? Example transformations:</a:t>
            </a:r>
          </a:p>
          <a:p>
            <a:pPr lvl="1"/>
            <a:r>
              <a:rPr lang="en-US" sz="2000" dirty="0"/>
              <a:t>Joining data sources into one data set.</a:t>
            </a:r>
          </a:p>
          <a:p>
            <a:pPr lvl="1"/>
            <a:r>
              <a:rPr lang="en-US" sz="2000" dirty="0"/>
              <a:t>Converting data structures to fit database schemas.</a:t>
            </a:r>
          </a:p>
          <a:p>
            <a:pPr lvl="1"/>
            <a:r>
              <a:rPr lang="en-US" sz="2000" dirty="0"/>
              <a:t>Removing irrelevant data - </a:t>
            </a:r>
            <a:r>
              <a:rPr lang="en-US" sz="2000" b="0" i="0" dirty="0">
                <a:effectLst/>
                <a:latin typeface="Studio-Feixen-Sans"/>
              </a:rPr>
              <a:t>For example, the Twitter API, not only gives you a tweet but other details, like the number of followers the author has, which is not useful in this scenario.</a:t>
            </a:r>
            <a:endParaRPr lang="en-US" sz="2000" dirty="0"/>
          </a:p>
          <a:p>
            <a:r>
              <a:rPr lang="en-US" sz="2400" dirty="0"/>
              <a:t>Note: Data preparation and exploration does not occur at this stage.</a:t>
            </a:r>
          </a:p>
          <a:p>
            <a:r>
              <a:rPr lang="en-US" sz="2400" b="0" i="0" dirty="0">
                <a:effectLst/>
                <a:latin typeface="Studio-Feixen-Sans"/>
              </a:rPr>
              <a:t>Finally, we load the data into storage so that it can be used for visualization and analysis.</a:t>
            </a:r>
          </a:p>
          <a:p>
            <a:r>
              <a:rPr lang="en-US" sz="2400" b="0" i="0" dirty="0">
                <a:effectLst/>
                <a:latin typeface="Studio-Feixen-Sans"/>
              </a:rPr>
              <a:t>Once we've set up all those steps, we automate. For example, we can say every time we get a tweet, we transform it in a certain way and store it in a specific table in our database.</a:t>
            </a:r>
            <a:endParaRPr lang="en-US" sz="2400" dirty="0"/>
          </a:p>
        </p:txBody>
      </p:sp>
    </p:spTree>
    <p:extLst>
      <p:ext uri="{BB962C8B-B14F-4D97-AF65-F5344CB8AC3E}">
        <p14:creationId xmlns:p14="http://schemas.microsoft.com/office/powerpoint/2010/main" val="3848025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005C1-6222-EC78-1A5C-DE5674FDCE63}"/>
              </a:ext>
            </a:extLst>
          </p:cNvPr>
          <p:cNvSpPr>
            <a:spLocks noGrp="1"/>
          </p:cNvSpPr>
          <p:nvPr>
            <p:ph type="title"/>
          </p:nvPr>
        </p:nvSpPr>
        <p:spPr/>
        <p:txBody>
          <a:bodyPr/>
          <a:lstStyle/>
          <a:p>
            <a:r>
              <a:rPr lang="en-US" dirty="0"/>
              <a:t>Why now? Why is it so popular?</a:t>
            </a:r>
          </a:p>
        </p:txBody>
      </p:sp>
      <p:sp>
        <p:nvSpPr>
          <p:cNvPr id="3" name="Content Placeholder 2">
            <a:extLst>
              <a:ext uri="{FF2B5EF4-FFF2-40B4-BE49-F238E27FC236}">
                <a16:creationId xmlns:a16="http://schemas.microsoft.com/office/drawing/2014/main" id="{055ED04A-795C-4198-EBCC-7EFC11A93E1D}"/>
              </a:ext>
            </a:extLst>
          </p:cNvPr>
          <p:cNvSpPr>
            <a:spLocks noGrp="1"/>
          </p:cNvSpPr>
          <p:nvPr>
            <p:ph idx="1"/>
          </p:nvPr>
        </p:nvSpPr>
        <p:spPr>
          <a:xfrm>
            <a:off x="685801" y="2142068"/>
            <a:ext cx="10131425" cy="1783162"/>
          </a:xfrm>
        </p:spPr>
        <p:txBody>
          <a:bodyPr>
            <a:normAutofit fontScale="92500"/>
          </a:bodyPr>
          <a:lstStyle/>
          <a:p>
            <a:r>
              <a:rPr lang="en-US" b="0" i="0" dirty="0">
                <a:effectLst/>
                <a:latin typeface="Studio-Feixen-Sans"/>
              </a:rPr>
              <a:t>Sample Scenario - Suppose that you visit a car dealership and fill out some information.</a:t>
            </a:r>
          </a:p>
          <a:p>
            <a:r>
              <a:rPr lang="en-US" b="0" i="0" dirty="0">
                <a:effectLst/>
                <a:latin typeface="Studio-Feixen-Sans"/>
              </a:rPr>
              <a:t>Once we have that data, it's easy to use the email address that you provided when you bought that car to tie your car purchase data with your data from social media or web browsing. Suddenly, we have a very complete picture about everyone who purchased a car in the last year: their ages, their likes and dislikes, their families, their friends. This additional data can be used to predict what price you can pay for your car, and what other purchases you're likely to make, or how best to sell you insurance for that new car. </a:t>
            </a:r>
            <a:endParaRPr lang="en-US" dirty="0"/>
          </a:p>
        </p:txBody>
      </p:sp>
      <p:pic>
        <p:nvPicPr>
          <p:cNvPr id="5" name="Picture 4">
            <a:extLst>
              <a:ext uri="{FF2B5EF4-FFF2-40B4-BE49-F238E27FC236}">
                <a16:creationId xmlns:a16="http://schemas.microsoft.com/office/drawing/2014/main" id="{DEE4BFF2-A7CD-649D-2D1F-5426D647CAA3}"/>
              </a:ext>
            </a:extLst>
          </p:cNvPr>
          <p:cNvPicPr>
            <a:picLocks noChangeAspect="1"/>
          </p:cNvPicPr>
          <p:nvPr/>
        </p:nvPicPr>
        <p:blipFill>
          <a:blip r:embed="rId2"/>
          <a:stretch>
            <a:fillRect/>
          </a:stretch>
        </p:blipFill>
        <p:spPr>
          <a:xfrm>
            <a:off x="5820762" y="4007940"/>
            <a:ext cx="4879258" cy="2618786"/>
          </a:xfrm>
          <a:prstGeom prst="rect">
            <a:avLst/>
          </a:prstGeom>
        </p:spPr>
      </p:pic>
    </p:spTree>
    <p:extLst>
      <p:ext uri="{BB962C8B-B14F-4D97-AF65-F5344CB8AC3E}">
        <p14:creationId xmlns:p14="http://schemas.microsoft.com/office/powerpoint/2010/main" val="2472761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ECCA4-7DF5-3F4B-97A4-C15848A18C9D}"/>
              </a:ext>
            </a:extLst>
          </p:cNvPr>
          <p:cNvSpPr>
            <a:spLocks noGrp="1"/>
          </p:cNvSpPr>
          <p:nvPr>
            <p:ph type="title"/>
          </p:nvPr>
        </p:nvSpPr>
        <p:spPr/>
        <p:txBody>
          <a:bodyPr/>
          <a:lstStyle/>
          <a:p>
            <a:r>
              <a:rPr lang="en-US" dirty="0"/>
              <a:t>Data pipeline characteristics</a:t>
            </a:r>
          </a:p>
        </p:txBody>
      </p:sp>
      <p:sp>
        <p:nvSpPr>
          <p:cNvPr id="3" name="Content Placeholder 2">
            <a:extLst>
              <a:ext uri="{FF2B5EF4-FFF2-40B4-BE49-F238E27FC236}">
                <a16:creationId xmlns:a16="http://schemas.microsoft.com/office/drawing/2014/main" id="{019B088A-99CC-7E2E-572B-61F796183B62}"/>
              </a:ext>
            </a:extLst>
          </p:cNvPr>
          <p:cNvSpPr>
            <a:spLocks noGrp="1"/>
          </p:cNvSpPr>
          <p:nvPr>
            <p:ph idx="1"/>
          </p:nvPr>
        </p:nvSpPr>
        <p:spPr/>
        <p:txBody>
          <a:bodyPr>
            <a:normAutofit/>
          </a:bodyPr>
          <a:lstStyle/>
          <a:p>
            <a:r>
              <a:rPr lang="en-US" dirty="0"/>
              <a:t>Which of the following statements is true?</a:t>
            </a:r>
          </a:p>
          <a:p>
            <a:pPr lvl="1"/>
            <a:r>
              <a:rPr lang="en-US" b="0" i="0" dirty="0">
                <a:effectLst/>
                <a:latin typeface="Studio-Feixen-Sans"/>
              </a:rPr>
              <a:t>A data pipeline is essential for every data science project.</a:t>
            </a:r>
          </a:p>
          <a:p>
            <a:pPr lvl="1"/>
            <a:endParaRPr lang="en-US" dirty="0"/>
          </a:p>
          <a:p>
            <a:pPr lvl="1"/>
            <a:r>
              <a:rPr lang="en-US" dirty="0"/>
              <a:t>In the transform phase of ETL, data analysts perform exploratory data analysis.</a:t>
            </a:r>
          </a:p>
          <a:p>
            <a:pPr lvl="1"/>
            <a:endParaRPr lang="en-US" dirty="0"/>
          </a:p>
          <a:p>
            <a:pPr lvl="1"/>
            <a:r>
              <a:rPr lang="en-US" dirty="0"/>
              <a:t>Data engineers design and build custom data pipelines for projects.</a:t>
            </a:r>
          </a:p>
          <a:p>
            <a:pPr lvl="1"/>
            <a:endParaRPr lang="en-US" dirty="0"/>
          </a:p>
          <a:p>
            <a:pPr lvl="1"/>
            <a:r>
              <a:rPr lang="en-US" dirty="0"/>
              <a:t>Data pipelines do not require automation.</a:t>
            </a:r>
          </a:p>
        </p:txBody>
      </p:sp>
    </p:spTree>
    <p:extLst>
      <p:ext uri="{BB962C8B-B14F-4D97-AF65-F5344CB8AC3E}">
        <p14:creationId xmlns:p14="http://schemas.microsoft.com/office/powerpoint/2010/main" val="1528583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2B82E0-183A-AD18-45D4-09B953CB680E}"/>
              </a:ext>
            </a:extLst>
          </p:cNvPr>
          <p:cNvSpPr>
            <a:spLocks noGrp="1"/>
          </p:cNvSpPr>
          <p:nvPr>
            <p:ph idx="1"/>
          </p:nvPr>
        </p:nvSpPr>
        <p:spPr>
          <a:xfrm>
            <a:off x="685801" y="1604433"/>
            <a:ext cx="2988275" cy="3649133"/>
          </a:xfrm>
        </p:spPr>
        <p:txBody>
          <a:bodyPr>
            <a:normAutofit/>
          </a:bodyPr>
          <a:lstStyle/>
          <a:p>
            <a:r>
              <a:rPr lang="en-US" sz="3200" dirty="0"/>
              <a:t>Extract</a:t>
            </a:r>
          </a:p>
          <a:p>
            <a:endParaRPr lang="en-US" sz="3200" dirty="0"/>
          </a:p>
          <a:p>
            <a:r>
              <a:rPr lang="en-US" sz="3200" dirty="0"/>
              <a:t>Transform</a:t>
            </a:r>
          </a:p>
          <a:p>
            <a:endParaRPr lang="en-US" sz="3200" dirty="0"/>
          </a:p>
          <a:p>
            <a:r>
              <a:rPr lang="en-US" sz="3200" dirty="0"/>
              <a:t>Load</a:t>
            </a:r>
          </a:p>
        </p:txBody>
      </p:sp>
      <p:sp>
        <p:nvSpPr>
          <p:cNvPr id="4" name="Content Placeholder 2">
            <a:extLst>
              <a:ext uri="{FF2B5EF4-FFF2-40B4-BE49-F238E27FC236}">
                <a16:creationId xmlns:a16="http://schemas.microsoft.com/office/drawing/2014/main" id="{F9BD6695-CDD2-5755-ECF2-215301277E2E}"/>
              </a:ext>
            </a:extLst>
          </p:cNvPr>
          <p:cNvSpPr txBox="1">
            <a:spLocks/>
          </p:cNvSpPr>
          <p:nvPr/>
        </p:nvSpPr>
        <p:spPr>
          <a:xfrm>
            <a:off x="3674077" y="1768394"/>
            <a:ext cx="8295502" cy="38693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dirty="0">
                <a:solidFill>
                  <a:srgbClr val="FFFF00"/>
                </a:solidFill>
              </a:rPr>
              <a:t>Use the Apple Store API to get the latest download and rating information.</a:t>
            </a:r>
          </a:p>
          <a:p>
            <a:r>
              <a:rPr lang="en-US" sz="2400" dirty="0">
                <a:solidFill>
                  <a:srgbClr val="FFFF00"/>
                </a:solidFill>
              </a:rPr>
              <a:t>Combine data on different users into one data set for all users.</a:t>
            </a:r>
          </a:p>
          <a:p>
            <a:r>
              <a:rPr lang="en-US" sz="2400" dirty="0">
                <a:solidFill>
                  <a:srgbClr val="FFFF00"/>
                </a:solidFill>
              </a:rPr>
              <a:t>Collect the latest songs listened to by users on the mobile app.</a:t>
            </a:r>
          </a:p>
          <a:p>
            <a:r>
              <a:rPr lang="en-US" sz="2400" dirty="0">
                <a:solidFill>
                  <a:srgbClr val="FFFF00"/>
                </a:solidFill>
              </a:rPr>
              <a:t>Group and arrange user listening data by musician.</a:t>
            </a:r>
          </a:p>
          <a:p>
            <a:r>
              <a:rPr lang="en-US" sz="2400" dirty="0">
                <a:solidFill>
                  <a:srgbClr val="FFFF00"/>
                </a:solidFill>
              </a:rPr>
              <a:t>Store listening data into a database used by machine learning scientists to generate personalized playlists.</a:t>
            </a:r>
          </a:p>
        </p:txBody>
      </p:sp>
    </p:spTree>
    <p:extLst>
      <p:ext uri="{BB962C8B-B14F-4D97-AF65-F5344CB8AC3E}">
        <p14:creationId xmlns:p14="http://schemas.microsoft.com/office/powerpoint/2010/main" val="1923874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7BFE6-ACE3-8DBC-1A00-FAA31406375E}"/>
              </a:ext>
            </a:extLst>
          </p:cNvPr>
          <p:cNvSpPr>
            <a:spLocks noGrp="1"/>
          </p:cNvSpPr>
          <p:nvPr>
            <p:ph type="title"/>
          </p:nvPr>
        </p:nvSpPr>
        <p:spPr/>
        <p:txBody>
          <a:bodyPr/>
          <a:lstStyle/>
          <a:p>
            <a:r>
              <a:rPr lang="en-US" dirty="0"/>
              <a:t>Data Preparation</a:t>
            </a:r>
          </a:p>
        </p:txBody>
      </p:sp>
      <p:sp>
        <p:nvSpPr>
          <p:cNvPr id="3" name="Text Placeholder 2">
            <a:extLst>
              <a:ext uri="{FF2B5EF4-FFF2-40B4-BE49-F238E27FC236}">
                <a16:creationId xmlns:a16="http://schemas.microsoft.com/office/drawing/2014/main" id="{64068CB0-FE26-20F2-2805-34AE8CF232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1969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1D2A-1F2E-C547-7B6F-F911B7F37694}"/>
              </a:ext>
            </a:extLst>
          </p:cNvPr>
          <p:cNvSpPr>
            <a:spLocks noGrp="1"/>
          </p:cNvSpPr>
          <p:nvPr>
            <p:ph type="title"/>
          </p:nvPr>
        </p:nvSpPr>
        <p:spPr/>
        <p:txBody>
          <a:bodyPr/>
          <a:lstStyle/>
          <a:p>
            <a:r>
              <a:rPr lang="en-US" dirty="0"/>
              <a:t>Why prepare data?	</a:t>
            </a:r>
          </a:p>
        </p:txBody>
      </p:sp>
      <p:sp>
        <p:nvSpPr>
          <p:cNvPr id="3" name="Content Placeholder 2">
            <a:extLst>
              <a:ext uri="{FF2B5EF4-FFF2-40B4-BE49-F238E27FC236}">
                <a16:creationId xmlns:a16="http://schemas.microsoft.com/office/drawing/2014/main" id="{82EED2C3-41D4-9F48-03FA-4B084ED2B2D4}"/>
              </a:ext>
            </a:extLst>
          </p:cNvPr>
          <p:cNvSpPr>
            <a:spLocks noGrp="1"/>
          </p:cNvSpPr>
          <p:nvPr>
            <p:ph idx="1"/>
          </p:nvPr>
        </p:nvSpPr>
        <p:spPr>
          <a:xfrm>
            <a:off x="685801" y="2142067"/>
            <a:ext cx="10131425" cy="2429933"/>
          </a:xfrm>
        </p:spPr>
        <p:txBody>
          <a:bodyPr>
            <a:normAutofit/>
          </a:bodyPr>
          <a:lstStyle/>
          <a:p>
            <a:r>
              <a:rPr lang="en-US" sz="2400" dirty="0"/>
              <a:t>Real-life data is messy. Data rarely comes in ready for analysis.</a:t>
            </a:r>
          </a:p>
          <a:p>
            <a:r>
              <a:rPr lang="en-US" sz="2400" dirty="0"/>
              <a:t>Data preparation is done to prevent:</a:t>
            </a:r>
          </a:p>
          <a:p>
            <a:pPr lvl="1"/>
            <a:r>
              <a:rPr lang="en-US" sz="2000" dirty="0"/>
              <a:t>errors,</a:t>
            </a:r>
          </a:p>
          <a:p>
            <a:pPr lvl="1"/>
            <a:r>
              <a:rPr lang="en-US" sz="2000" dirty="0"/>
              <a:t>incorrect results,</a:t>
            </a:r>
          </a:p>
          <a:p>
            <a:pPr lvl="1"/>
            <a:r>
              <a:rPr lang="en-US" sz="2000" dirty="0"/>
              <a:t>biasing algorithms.</a:t>
            </a:r>
          </a:p>
        </p:txBody>
      </p:sp>
      <p:pic>
        <p:nvPicPr>
          <p:cNvPr id="5" name="Picture 4">
            <a:extLst>
              <a:ext uri="{FF2B5EF4-FFF2-40B4-BE49-F238E27FC236}">
                <a16:creationId xmlns:a16="http://schemas.microsoft.com/office/drawing/2014/main" id="{62B9DD95-3ADC-49F7-7D36-298F8BD1337C}"/>
              </a:ext>
            </a:extLst>
          </p:cNvPr>
          <p:cNvPicPr>
            <a:picLocks noChangeAspect="1"/>
          </p:cNvPicPr>
          <p:nvPr/>
        </p:nvPicPr>
        <p:blipFill>
          <a:blip r:embed="rId2"/>
          <a:stretch>
            <a:fillRect/>
          </a:stretch>
        </p:blipFill>
        <p:spPr>
          <a:xfrm>
            <a:off x="8065827" y="325878"/>
            <a:ext cx="3756082" cy="1739989"/>
          </a:xfrm>
          <a:prstGeom prst="rect">
            <a:avLst/>
          </a:prstGeom>
        </p:spPr>
      </p:pic>
    </p:spTree>
    <p:extLst>
      <p:ext uri="{BB962C8B-B14F-4D97-AF65-F5344CB8AC3E}">
        <p14:creationId xmlns:p14="http://schemas.microsoft.com/office/powerpoint/2010/main" val="2362012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5D06D-3EA2-0F52-E75D-0F8685E7BF1E}"/>
              </a:ext>
            </a:extLst>
          </p:cNvPr>
          <p:cNvSpPr>
            <a:spLocks noGrp="1"/>
          </p:cNvSpPr>
          <p:nvPr>
            <p:ph type="title"/>
          </p:nvPr>
        </p:nvSpPr>
        <p:spPr/>
        <p:txBody>
          <a:bodyPr/>
          <a:lstStyle/>
          <a:p>
            <a:r>
              <a:rPr lang="en-US" dirty="0"/>
              <a:t>Keys</a:t>
            </a:r>
          </a:p>
        </p:txBody>
      </p:sp>
      <p:sp>
        <p:nvSpPr>
          <p:cNvPr id="3" name="Content Placeholder 2">
            <a:extLst>
              <a:ext uri="{FF2B5EF4-FFF2-40B4-BE49-F238E27FC236}">
                <a16:creationId xmlns:a16="http://schemas.microsoft.com/office/drawing/2014/main" id="{1E7E698D-E2E2-10D3-BF60-A70F3B515E28}"/>
              </a:ext>
            </a:extLst>
          </p:cNvPr>
          <p:cNvSpPr>
            <a:spLocks noGrp="1"/>
          </p:cNvSpPr>
          <p:nvPr>
            <p:ph idx="1"/>
          </p:nvPr>
        </p:nvSpPr>
        <p:spPr>
          <a:xfrm>
            <a:off x="685801" y="2142067"/>
            <a:ext cx="3845256" cy="3649133"/>
          </a:xfrm>
        </p:spPr>
        <p:txBody>
          <a:bodyPr>
            <a:normAutofit/>
          </a:bodyPr>
          <a:lstStyle/>
          <a:p>
            <a:r>
              <a:rPr lang="en-US" sz="3200" dirty="0"/>
              <a:t>Tidiness</a:t>
            </a:r>
          </a:p>
          <a:p>
            <a:endParaRPr lang="en-US" sz="3200" dirty="0"/>
          </a:p>
          <a:p>
            <a:r>
              <a:rPr lang="en-US" sz="3200" dirty="0"/>
              <a:t>Remove duplicates</a:t>
            </a:r>
          </a:p>
          <a:p>
            <a:endParaRPr lang="en-US" sz="3200" dirty="0"/>
          </a:p>
          <a:p>
            <a:r>
              <a:rPr lang="en-US" sz="3200" dirty="0"/>
              <a:t>Unique ID</a:t>
            </a:r>
          </a:p>
        </p:txBody>
      </p:sp>
      <p:pic>
        <p:nvPicPr>
          <p:cNvPr id="5" name="Picture 4">
            <a:extLst>
              <a:ext uri="{FF2B5EF4-FFF2-40B4-BE49-F238E27FC236}">
                <a16:creationId xmlns:a16="http://schemas.microsoft.com/office/drawing/2014/main" id="{D623BAA0-8DC2-538C-8C42-CCC11A7539A7}"/>
              </a:ext>
            </a:extLst>
          </p:cNvPr>
          <p:cNvPicPr>
            <a:picLocks noChangeAspect="1"/>
          </p:cNvPicPr>
          <p:nvPr/>
        </p:nvPicPr>
        <p:blipFill>
          <a:blip r:embed="rId2"/>
          <a:stretch>
            <a:fillRect/>
          </a:stretch>
        </p:blipFill>
        <p:spPr>
          <a:xfrm>
            <a:off x="7823199" y="154145"/>
            <a:ext cx="4234277" cy="1831656"/>
          </a:xfrm>
          <a:prstGeom prst="rect">
            <a:avLst/>
          </a:prstGeom>
        </p:spPr>
      </p:pic>
      <p:pic>
        <p:nvPicPr>
          <p:cNvPr id="7" name="Picture 6">
            <a:extLst>
              <a:ext uri="{FF2B5EF4-FFF2-40B4-BE49-F238E27FC236}">
                <a16:creationId xmlns:a16="http://schemas.microsoft.com/office/drawing/2014/main" id="{3896CD67-5FC6-D5F9-B0F1-A8D687FB108B}"/>
              </a:ext>
            </a:extLst>
          </p:cNvPr>
          <p:cNvPicPr>
            <a:picLocks noChangeAspect="1"/>
          </p:cNvPicPr>
          <p:nvPr/>
        </p:nvPicPr>
        <p:blipFill>
          <a:blip r:embed="rId3"/>
          <a:stretch>
            <a:fillRect/>
          </a:stretch>
        </p:blipFill>
        <p:spPr>
          <a:xfrm>
            <a:off x="5404275" y="2417952"/>
            <a:ext cx="4837847" cy="2009246"/>
          </a:xfrm>
          <a:prstGeom prst="rect">
            <a:avLst/>
          </a:prstGeom>
        </p:spPr>
      </p:pic>
      <p:pic>
        <p:nvPicPr>
          <p:cNvPr id="9" name="Picture 8">
            <a:extLst>
              <a:ext uri="{FF2B5EF4-FFF2-40B4-BE49-F238E27FC236}">
                <a16:creationId xmlns:a16="http://schemas.microsoft.com/office/drawing/2014/main" id="{575EA005-0DEC-83B1-180B-BDBFB2B6A8DD}"/>
              </a:ext>
            </a:extLst>
          </p:cNvPr>
          <p:cNvPicPr>
            <a:picLocks noChangeAspect="1"/>
          </p:cNvPicPr>
          <p:nvPr/>
        </p:nvPicPr>
        <p:blipFill>
          <a:blip r:embed="rId4"/>
          <a:stretch>
            <a:fillRect/>
          </a:stretch>
        </p:blipFill>
        <p:spPr>
          <a:xfrm>
            <a:off x="7044461" y="4849669"/>
            <a:ext cx="5013015" cy="1883061"/>
          </a:xfrm>
          <a:prstGeom prst="rect">
            <a:avLst/>
          </a:prstGeom>
        </p:spPr>
      </p:pic>
    </p:spTree>
    <p:extLst>
      <p:ext uri="{BB962C8B-B14F-4D97-AF65-F5344CB8AC3E}">
        <p14:creationId xmlns:p14="http://schemas.microsoft.com/office/powerpoint/2010/main" val="4164488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5D06D-3EA2-0F52-E75D-0F8685E7BF1E}"/>
              </a:ext>
            </a:extLst>
          </p:cNvPr>
          <p:cNvSpPr>
            <a:spLocks noGrp="1"/>
          </p:cNvSpPr>
          <p:nvPr>
            <p:ph type="title"/>
          </p:nvPr>
        </p:nvSpPr>
        <p:spPr/>
        <p:txBody>
          <a:bodyPr/>
          <a:lstStyle/>
          <a:p>
            <a:r>
              <a:rPr lang="en-US" dirty="0"/>
              <a:t>Keys</a:t>
            </a:r>
          </a:p>
        </p:txBody>
      </p:sp>
      <p:sp>
        <p:nvSpPr>
          <p:cNvPr id="3" name="Content Placeholder 2">
            <a:extLst>
              <a:ext uri="{FF2B5EF4-FFF2-40B4-BE49-F238E27FC236}">
                <a16:creationId xmlns:a16="http://schemas.microsoft.com/office/drawing/2014/main" id="{1E7E698D-E2E2-10D3-BF60-A70F3B515E28}"/>
              </a:ext>
            </a:extLst>
          </p:cNvPr>
          <p:cNvSpPr>
            <a:spLocks noGrp="1"/>
          </p:cNvSpPr>
          <p:nvPr>
            <p:ph idx="1"/>
          </p:nvPr>
        </p:nvSpPr>
        <p:spPr>
          <a:xfrm>
            <a:off x="685801" y="2148114"/>
            <a:ext cx="4829628" cy="3643086"/>
          </a:xfrm>
        </p:spPr>
        <p:txBody>
          <a:bodyPr>
            <a:normAutofit fontScale="92500" lnSpcReduction="10000"/>
          </a:bodyPr>
          <a:lstStyle/>
          <a:p>
            <a:r>
              <a:rPr lang="en-US" sz="3200" dirty="0"/>
              <a:t>Homogeneity</a:t>
            </a:r>
          </a:p>
          <a:p>
            <a:pPr lvl="1"/>
            <a:r>
              <a:rPr lang="en-US" sz="3000" dirty="0"/>
              <a:t>Different units used in different countries</a:t>
            </a:r>
          </a:p>
          <a:p>
            <a:pPr lvl="1"/>
            <a:r>
              <a:rPr lang="en-US" sz="3000" dirty="0"/>
              <a:t>Abbreviations</a:t>
            </a:r>
          </a:p>
          <a:p>
            <a:pPr lvl="1"/>
            <a:r>
              <a:rPr lang="en-US" sz="3000" dirty="0"/>
              <a:t>Data types</a:t>
            </a:r>
          </a:p>
          <a:p>
            <a:pPr lvl="2"/>
            <a:r>
              <a:rPr lang="en-US" sz="2800" dirty="0"/>
              <a:t>str, int</a:t>
            </a:r>
          </a:p>
          <a:p>
            <a:pPr lvl="1"/>
            <a:r>
              <a:rPr lang="en-US" sz="3000" dirty="0"/>
              <a:t>Missing values</a:t>
            </a:r>
          </a:p>
          <a:p>
            <a:pPr marL="0" indent="0">
              <a:buNone/>
            </a:pPr>
            <a:endParaRPr lang="en-US" sz="3200" dirty="0"/>
          </a:p>
        </p:txBody>
      </p:sp>
      <p:pic>
        <p:nvPicPr>
          <p:cNvPr id="6" name="Picture 5">
            <a:extLst>
              <a:ext uri="{FF2B5EF4-FFF2-40B4-BE49-F238E27FC236}">
                <a16:creationId xmlns:a16="http://schemas.microsoft.com/office/drawing/2014/main" id="{D56D5770-BAA8-2449-EBF6-4A303E594A7A}"/>
              </a:ext>
            </a:extLst>
          </p:cNvPr>
          <p:cNvPicPr>
            <a:picLocks noChangeAspect="1"/>
          </p:cNvPicPr>
          <p:nvPr/>
        </p:nvPicPr>
        <p:blipFill>
          <a:blip r:embed="rId2"/>
          <a:stretch>
            <a:fillRect/>
          </a:stretch>
        </p:blipFill>
        <p:spPr>
          <a:xfrm>
            <a:off x="2220684" y="181973"/>
            <a:ext cx="4733699" cy="1769653"/>
          </a:xfrm>
          <a:prstGeom prst="rect">
            <a:avLst/>
          </a:prstGeom>
        </p:spPr>
      </p:pic>
      <p:pic>
        <p:nvPicPr>
          <p:cNvPr id="10" name="Picture 9">
            <a:extLst>
              <a:ext uri="{FF2B5EF4-FFF2-40B4-BE49-F238E27FC236}">
                <a16:creationId xmlns:a16="http://schemas.microsoft.com/office/drawing/2014/main" id="{7FBA81AE-1707-2B7B-F01C-6D46B1BBACB9}"/>
              </a:ext>
            </a:extLst>
          </p:cNvPr>
          <p:cNvPicPr>
            <a:picLocks noChangeAspect="1"/>
          </p:cNvPicPr>
          <p:nvPr/>
        </p:nvPicPr>
        <p:blipFill>
          <a:blip r:embed="rId3"/>
          <a:stretch>
            <a:fillRect/>
          </a:stretch>
        </p:blipFill>
        <p:spPr>
          <a:xfrm>
            <a:off x="7409516" y="893949"/>
            <a:ext cx="4688170" cy="1740342"/>
          </a:xfrm>
          <a:prstGeom prst="rect">
            <a:avLst/>
          </a:prstGeom>
        </p:spPr>
      </p:pic>
      <p:pic>
        <p:nvPicPr>
          <p:cNvPr id="12" name="Picture 11">
            <a:extLst>
              <a:ext uri="{FF2B5EF4-FFF2-40B4-BE49-F238E27FC236}">
                <a16:creationId xmlns:a16="http://schemas.microsoft.com/office/drawing/2014/main" id="{90FE3148-FA2E-22E4-DA0B-F860FBDFA4FC}"/>
              </a:ext>
            </a:extLst>
          </p:cNvPr>
          <p:cNvPicPr>
            <a:picLocks noChangeAspect="1"/>
          </p:cNvPicPr>
          <p:nvPr/>
        </p:nvPicPr>
        <p:blipFill>
          <a:blip r:embed="rId4"/>
          <a:stretch>
            <a:fillRect/>
          </a:stretch>
        </p:blipFill>
        <p:spPr>
          <a:xfrm>
            <a:off x="5515429" y="2910234"/>
            <a:ext cx="4587140" cy="1756879"/>
          </a:xfrm>
          <a:prstGeom prst="rect">
            <a:avLst/>
          </a:prstGeom>
        </p:spPr>
      </p:pic>
      <p:pic>
        <p:nvPicPr>
          <p:cNvPr id="14" name="Picture 13">
            <a:extLst>
              <a:ext uri="{FF2B5EF4-FFF2-40B4-BE49-F238E27FC236}">
                <a16:creationId xmlns:a16="http://schemas.microsoft.com/office/drawing/2014/main" id="{BFB87E8D-0E1A-9389-B74E-782B4371AD36}"/>
              </a:ext>
            </a:extLst>
          </p:cNvPr>
          <p:cNvPicPr>
            <a:picLocks noChangeAspect="1"/>
          </p:cNvPicPr>
          <p:nvPr/>
        </p:nvPicPr>
        <p:blipFill>
          <a:blip r:embed="rId5"/>
          <a:stretch>
            <a:fillRect/>
          </a:stretch>
        </p:blipFill>
        <p:spPr>
          <a:xfrm>
            <a:off x="7409516" y="4943057"/>
            <a:ext cx="4587140" cy="1696286"/>
          </a:xfrm>
          <a:prstGeom prst="rect">
            <a:avLst/>
          </a:prstGeom>
        </p:spPr>
      </p:pic>
    </p:spTree>
    <p:extLst>
      <p:ext uri="{BB962C8B-B14F-4D97-AF65-F5344CB8AC3E}">
        <p14:creationId xmlns:p14="http://schemas.microsoft.com/office/powerpoint/2010/main" val="1668649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D9857D-6569-F759-3D95-7C9BB4A9C59D}"/>
              </a:ext>
            </a:extLst>
          </p:cNvPr>
          <p:cNvSpPr txBox="1"/>
          <p:nvPr/>
        </p:nvSpPr>
        <p:spPr>
          <a:xfrm>
            <a:off x="0" y="0"/>
            <a:ext cx="12192000" cy="1477328"/>
          </a:xfrm>
          <a:prstGeom prst="rect">
            <a:avLst/>
          </a:prstGeom>
          <a:noFill/>
        </p:spPr>
        <p:txBody>
          <a:bodyPr wrap="square">
            <a:spAutoFit/>
          </a:bodyPr>
          <a:lstStyle/>
          <a:p>
            <a:pPr algn="l"/>
            <a:r>
              <a:rPr lang="en-US" b="0" i="0" dirty="0">
                <a:effectLst/>
                <a:latin typeface="Studio-Feixen-Sans"/>
              </a:rPr>
              <a:t>Last night, you were stargazing with a friend, and you saw something strange in the sky. You decide to look into UFO (Unidentified Flying Object) reports to see if anyone has seen something similar in your area. Luckily, you find a UFO reports dataset, but before analyzing it, you need to prepare the data! Here is a snapshot of the first 5 rows.</a:t>
            </a:r>
          </a:p>
          <a:p>
            <a:br>
              <a:rPr lang="en-US" dirty="0"/>
            </a:br>
            <a:endParaRPr lang="en-US" dirty="0"/>
          </a:p>
        </p:txBody>
      </p:sp>
      <p:pic>
        <p:nvPicPr>
          <p:cNvPr id="5" name="Picture 4">
            <a:extLst>
              <a:ext uri="{FF2B5EF4-FFF2-40B4-BE49-F238E27FC236}">
                <a16:creationId xmlns:a16="http://schemas.microsoft.com/office/drawing/2014/main" id="{DD9FCCEE-7EBC-4B94-300B-40128F15FABD}"/>
              </a:ext>
            </a:extLst>
          </p:cNvPr>
          <p:cNvPicPr>
            <a:picLocks noChangeAspect="1"/>
          </p:cNvPicPr>
          <p:nvPr/>
        </p:nvPicPr>
        <p:blipFill>
          <a:blip r:embed="rId2"/>
          <a:stretch>
            <a:fillRect/>
          </a:stretch>
        </p:blipFill>
        <p:spPr>
          <a:xfrm>
            <a:off x="409812" y="1314660"/>
            <a:ext cx="11286593" cy="5258261"/>
          </a:xfrm>
          <a:prstGeom prst="rect">
            <a:avLst/>
          </a:prstGeom>
        </p:spPr>
      </p:pic>
    </p:spTree>
    <p:extLst>
      <p:ext uri="{BB962C8B-B14F-4D97-AF65-F5344CB8AC3E}">
        <p14:creationId xmlns:p14="http://schemas.microsoft.com/office/powerpoint/2010/main" val="863147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71AE41-708E-1B4C-28B2-356621E6D671}"/>
              </a:ext>
            </a:extLst>
          </p:cNvPr>
          <p:cNvPicPr>
            <a:picLocks noChangeAspect="1"/>
          </p:cNvPicPr>
          <p:nvPr/>
        </p:nvPicPr>
        <p:blipFill>
          <a:blip r:embed="rId2"/>
          <a:stretch>
            <a:fillRect/>
          </a:stretch>
        </p:blipFill>
        <p:spPr>
          <a:xfrm>
            <a:off x="983286" y="2154718"/>
            <a:ext cx="10225428" cy="2548563"/>
          </a:xfrm>
          <a:prstGeom prst="rect">
            <a:avLst/>
          </a:prstGeom>
        </p:spPr>
      </p:pic>
    </p:spTree>
    <p:extLst>
      <p:ext uri="{BB962C8B-B14F-4D97-AF65-F5344CB8AC3E}">
        <p14:creationId xmlns:p14="http://schemas.microsoft.com/office/powerpoint/2010/main" val="1706772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4F28D8-DB0C-A32D-5A67-4677AFE01D42}"/>
              </a:ext>
            </a:extLst>
          </p:cNvPr>
          <p:cNvPicPr>
            <a:picLocks noChangeAspect="1"/>
          </p:cNvPicPr>
          <p:nvPr/>
        </p:nvPicPr>
        <p:blipFill>
          <a:blip r:embed="rId2"/>
          <a:stretch>
            <a:fillRect/>
          </a:stretch>
        </p:blipFill>
        <p:spPr>
          <a:xfrm>
            <a:off x="731117" y="638628"/>
            <a:ext cx="4153260" cy="1592718"/>
          </a:xfrm>
          <a:prstGeom prst="rect">
            <a:avLst/>
          </a:prstGeom>
        </p:spPr>
      </p:pic>
      <p:pic>
        <p:nvPicPr>
          <p:cNvPr id="5" name="Picture 4">
            <a:extLst>
              <a:ext uri="{FF2B5EF4-FFF2-40B4-BE49-F238E27FC236}">
                <a16:creationId xmlns:a16="http://schemas.microsoft.com/office/drawing/2014/main" id="{32B0483F-342F-B58F-39FD-5F761295708F}"/>
              </a:ext>
            </a:extLst>
          </p:cNvPr>
          <p:cNvPicPr>
            <a:picLocks noChangeAspect="1"/>
          </p:cNvPicPr>
          <p:nvPr/>
        </p:nvPicPr>
        <p:blipFill>
          <a:blip r:embed="rId3"/>
          <a:stretch>
            <a:fillRect/>
          </a:stretch>
        </p:blipFill>
        <p:spPr>
          <a:xfrm>
            <a:off x="1861278" y="2903174"/>
            <a:ext cx="4115157" cy="1051651"/>
          </a:xfrm>
          <a:prstGeom prst="rect">
            <a:avLst/>
          </a:prstGeom>
        </p:spPr>
      </p:pic>
      <p:pic>
        <p:nvPicPr>
          <p:cNvPr id="7" name="Picture 6">
            <a:extLst>
              <a:ext uri="{FF2B5EF4-FFF2-40B4-BE49-F238E27FC236}">
                <a16:creationId xmlns:a16="http://schemas.microsoft.com/office/drawing/2014/main" id="{FF94096E-C344-0CDF-858C-6A9438792F8B}"/>
              </a:ext>
            </a:extLst>
          </p:cNvPr>
          <p:cNvPicPr>
            <a:picLocks noChangeAspect="1"/>
          </p:cNvPicPr>
          <p:nvPr/>
        </p:nvPicPr>
        <p:blipFill>
          <a:blip r:embed="rId4"/>
          <a:stretch>
            <a:fillRect/>
          </a:stretch>
        </p:blipFill>
        <p:spPr>
          <a:xfrm>
            <a:off x="5544823" y="429060"/>
            <a:ext cx="4092295" cy="1005927"/>
          </a:xfrm>
          <a:prstGeom prst="rect">
            <a:avLst/>
          </a:prstGeom>
        </p:spPr>
      </p:pic>
      <p:pic>
        <p:nvPicPr>
          <p:cNvPr id="9" name="Picture 8">
            <a:extLst>
              <a:ext uri="{FF2B5EF4-FFF2-40B4-BE49-F238E27FC236}">
                <a16:creationId xmlns:a16="http://schemas.microsoft.com/office/drawing/2014/main" id="{AED773F1-707F-395E-93B4-4D92FFE28E99}"/>
              </a:ext>
            </a:extLst>
          </p:cNvPr>
          <p:cNvPicPr>
            <a:picLocks noChangeAspect="1"/>
          </p:cNvPicPr>
          <p:nvPr/>
        </p:nvPicPr>
        <p:blipFill>
          <a:blip r:embed="rId5"/>
          <a:stretch>
            <a:fillRect/>
          </a:stretch>
        </p:blipFill>
        <p:spPr>
          <a:xfrm>
            <a:off x="6356896" y="1990545"/>
            <a:ext cx="4122777" cy="990686"/>
          </a:xfrm>
          <a:prstGeom prst="rect">
            <a:avLst/>
          </a:prstGeom>
        </p:spPr>
      </p:pic>
      <p:pic>
        <p:nvPicPr>
          <p:cNvPr id="11" name="Picture 10">
            <a:extLst>
              <a:ext uri="{FF2B5EF4-FFF2-40B4-BE49-F238E27FC236}">
                <a16:creationId xmlns:a16="http://schemas.microsoft.com/office/drawing/2014/main" id="{CEDECBB9-A477-C5E6-1049-770B12CD34C3}"/>
              </a:ext>
            </a:extLst>
          </p:cNvPr>
          <p:cNvPicPr>
            <a:picLocks noChangeAspect="1"/>
          </p:cNvPicPr>
          <p:nvPr/>
        </p:nvPicPr>
        <p:blipFill>
          <a:blip r:embed="rId6"/>
          <a:stretch>
            <a:fillRect/>
          </a:stretch>
        </p:blipFill>
        <p:spPr>
          <a:xfrm>
            <a:off x="1056099" y="4440690"/>
            <a:ext cx="4099915" cy="1021168"/>
          </a:xfrm>
          <a:prstGeom prst="rect">
            <a:avLst/>
          </a:prstGeom>
        </p:spPr>
      </p:pic>
      <p:pic>
        <p:nvPicPr>
          <p:cNvPr id="13" name="Picture 12">
            <a:extLst>
              <a:ext uri="{FF2B5EF4-FFF2-40B4-BE49-F238E27FC236}">
                <a16:creationId xmlns:a16="http://schemas.microsoft.com/office/drawing/2014/main" id="{D7A1CCAE-6F95-B3C1-FC53-76065F7F4C3B}"/>
              </a:ext>
            </a:extLst>
          </p:cNvPr>
          <p:cNvPicPr>
            <a:picLocks noChangeAspect="1"/>
          </p:cNvPicPr>
          <p:nvPr/>
        </p:nvPicPr>
        <p:blipFill>
          <a:blip r:embed="rId7"/>
          <a:stretch>
            <a:fillRect/>
          </a:stretch>
        </p:blipFill>
        <p:spPr>
          <a:xfrm>
            <a:off x="6864170" y="4140699"/>
            <a:ext cx="4153260" cy="1044030"/>
          </a:xfrm>
          <a:prstGeom prst="rect">
            <a:avLst/>
          </a:prstGeom>
        </p:spPr>
      </p:pic>
    </p:spTree>
    <p:extLst>
      <p:ext uri="{BB962C8B-B14F-4D97-AF65-F5344CB8AC3E}">
        <p14:creationId xmlns:p14="http://schemas.microsoft.com/office/powerpoint/2010/main" val="3527103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7BFE6-ACE3-8DBC-1A00-FAA31406375E}"/>
              </a:ext>
            </a:extLst>
          </p:cNvPr>
          <p:cNvSpPr>
            <a:spLocks noGrp="1"/>
          </p:cNvSpPr>
          <p:nvPr>
            <p:ph type="title"/>
          </p:nvPr>
        </p:nvSpPr>
        <p:spPr/>
        <p:txBody>
          <a:bodyPr/>
          <a:lstStyle/>
          <a:p>
            <a:r>
              <a:rPr lang="en-US" dirty="0"/>
              <a:t>Exploratory data analysis (</a:t>
            </a:r>
            <a:r>
              <a:rPr lang="en-US" dirty="0" err="1"/>
              <a:t>eda</a:t>
            </a:r>
            <a:r>
              <a:rPr lang="en-US" dirty="0"/>
              <a:t>)</a:t>
            </a:r>
          </a:p>
        </p:txBody>
      </p:sp>
      <p:sp>
        <p:nvSpPr>
          <p:cNvPr id="3" name="Text Placeholder 2">
            <a:extLst>
              <a:ext uri="{FF2B5EF4-FFF2-40B4-BE49-F238E27FC236}">
                <a16:creationId xmlns:a16="http://schemas.microsoft.com/office/drawing/2014/main" id="{64068CB0-FE26-20F2-2805-34AE8CF232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4314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98B2-9405-F88B-F39D-70BE8FF162F6}"/>
              </a:ext>
            </a:extLst>
          </p:cNvPr>
          <p:cNvSpPr>
            <a:spLocks noGrp="1"/>
          </p:cNvSpPr>
          <p:nvPr>
            <p:ph type="title"/>
          </p:nvPr>
        </p:nvSpPr>
        <p:spPr/>
        <p:txBody>
          <a:bodyPr/>
          <a:lstStyle/>
          <a:p>
            <a:r>
              <a:rPr lang="en-US" dirty="0"/>
              <a:t>Data Science Workflow</a:t>
            </a:r>
          </a:p>
        </p:txBody>
      </p:sp>
      <p:sp>
        <p:nvSpPr>
          <p:cNvPr id="3" name="Content Placeholder 2">
            <a:extLst>
              <a:ext uri="{FF2B5EF4-FFF2-40B4-BE49-F238E27FC236}">
                <a16:creationId xmlns:a16="http://schemas.microsoft.com/office/drawing/2014/main" id="{E8B17E30-2489-A9FA-D674-DD53B0D2C1C4}"/>
              </a:ext>
            </a:extLst>
          </p:cNvPr>
          <p:cNvSpPr>
            <a:spLocks noGrp="1"/>
          </p:cNvSpPr>
          <p:nvPr>
            <p:ph idx="1"/>
          </p:nvPr>
        </p:nvSpPr>
        <p:spPr/>
        <p:txBody>
          <a:bodyPr>
            <a:normAutofit lnSpcReduction="10000"/>
          </a:bodyPr>
          <a:lstStyle/>
          <a:p>
            <a:r>
              <a:rPr lang="en-US">
                <a:solidFill>
                  <a:srgbClr val="FFFF00"/>
                </a:solidFill>
              </a:rPr>
              <a:t>Data Collection and Storage </a:t>
            </a:r>
            <a:r>
              <a:rPr lang="en-US"/>
              <a:t>- </a:t>
            </a:r>
            <a:r>
              <a:rPr lang="en-US" b="0" i="0">
                <a:effectLst/>
                <a:latin typeface="Studio-Feixen-Sans"/>
              </a:rPr>
              <a:t>First, we collect data from many sources, such as surveys, web traffic results, geo-tagged social media posts, and financial transactions. Once collected, we store that data in a safe and accessible way.</a:t>
            </a:r>
          </a:p>
          <a:p>
            <a:r>
              <a:rPr lang="en-US">
                <a:solidFill>
                  <a:srgbClr val="FFFF00"/>
                </a:solidFill>
              </a:rPr>
              <a:t>Data Preparation </a:t>
            </a:r>
            <a:r>
              <a:rPr lang="en-US">
                <a:latin typeface="Studio-Feixen-Sans"/>
              </a:rPr>
              <a:t>– </a:t>
            </a:r>
            <a:r>
              <a:rPr lang="en-US" b="0" i="0">
                <a:effectLst/>
                <a:latin typeface="Studio-Feixen-Sans"/>
              </a:rPr>
              <a:t>This includes "cleaning data", for instance finding missing or duplicate values, and converting data into a more organized format.</a:t>
            </a:r>
            <a:endParaRPr lang="en-US">
              <a:latin typeface="Studio-Feixen-Sans"/>
            </a:endParaRPr>
          </a:p>
          <a:p>
            <a:pPr algn="l"/>
            <a:r>
              <a:rPr lang="en-US">
                <a:solidFill>
                  <a:srgbClr val="FFFF00"/>
                </a:solidFill>
              </a:rPr>
              <a:t>Exploration &amp; Visualization </a:t>
            </a:r>
            <a:r>
              <a:rPr lang="en-US">
                <a:latin typeface="Studio-Feixen-Sans"/>
              </a:rPr>
              <a:t>– </a:t>
            </a:r>
            <a:r>
              <a:rPr lang="en-US" b="0" i="0">
                <a:effectLst/>
                <a:latin typeface="Studio-Feixen-Sans"/>
              </a:rPr>
              <a:t>Then, we explore and visualize the cleaned data. This could involve building dashboards to track how the data changes over time or performing comparisons between two sets of data.</a:t>
            </a:r>
          </a:p>
          <a:p>
            <a:r>
              <a:rPr lang="en-US">
                <a:solidFill>
                  <a:srgbClr val="FFFF00"/>
                </a:solidFill>
              </a:rPr>
              <a:t>Experimentation &amp; Prediction </a:t>
            </a:r>
            <a:r>
              <a:rPr lang="en-US" b="0" i="0">
                <a:effectLst/>
                <a:latin typeface="Studio-Feixen-Sans"/>
              </a:rPr>
              <a:t>– Finally, we run experiments and predictions on the data. For example, this could involve building a system that forecasts temperature changes or performing a test to find which web page acquires more customers. Another example is to create a model to predict fraudulent activities.</a:t>
            </a:r>
          </a:p>
          <a:p>
            <a:endParaRPr lang="en-US" b="0" i="0">
              <a:solidFill>
                <a:srgbClr val="05192D"/>
              </a:solidFill>
              <a:effectLst/>
              <a:latin typeface="Studio-Feixen-Sans"/>
            </a:endParaRPr>
          </a:p>
          <a:p>
            <a:endParaRPr lang="en-US" dirty="0"/>
          </a:p>
        </p:txBody>
      </p:sp>
      <p:pic>
        <p:nvPicPr>
          <p:cNvPr id="5" name="Picture 4">
            <a:extLst>
              <a:ext uri="{FF2B5EF4-FFF2-40B4-BE49-F238E27FC236}">
                <a16:creationId xmlns:a16="http://schemas.microsoft.com/office/drawing/2014/main" id="{084BF54F-5974-C1B9-DC07-B935D28E2B1F}"/>
              </a:ext>
            </a:extLst>
          </p:cNvPr>
          <p:cNvPicPr>
            <a:picLocks noChangeAspect="1"/>
          </p:cNvPicPr>
          <p:nvPr/>
        </p:nvPicPr>
        <p:blipFill>
          <a:blip r:embed="rId2"/>
          <a:stretch>
            <a:fillRect/>
          </a:stretch>
        </p:blipFill>
        <p:spPr>
          <a:xfrm>
            <a:off x="3102169" y="5251430"/>
            <a:ext cx="5298687" cy="1467155"/>
          </a:xfrm>
          <a:prstGeom prst="rect">
            <a:avLst/>
          </a:prstGeom>
        </p:spPr>
      </p:pic>
    </p:spTree>
    <p:extLst>
      <p:ext uri="{BB962C8B-B14F-4D97-AF65-F5344CB8AC3E}">
        <p14:creationId xmlns:p14="http://schemas.microsoft.com/office/powerpoint/2010/main" val="1200135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2154E-3022-CDF8-922F-B9FC39730C03}"/>
              </a:ext>
            </a:extLst>
          </p:cNvPr>
          <p:cNvSpPr>
            <a:spLocks noGrp="1"/>
          </p:cNvSpPr>
          <p:nvPr>
            <p:ph type="title"/>
          </p:nvPr>
        </p:nvSpPr>
        <p:spPr/>
        <p:txBody>
          <a:bodyPr/>
          <a:lstStyle/>
          <a:p>
            <a:r>
              <a:rPr lang="en-US" dirty="0"/>
              <a:t>What is </a:t>
            </a:r>
            <a:r>
              <a:rPr lang="en-US" dirty="0" err="1"/>
              <a:t>eda</a:t>
            </a:r>
            <a:r>
              <a:rPr lang="en-US" dirty="0"/>
              <a:t>?</a:t>
            </a:r>
          </a:p>
        </p:txBody>
      </p:sp>
      <p:sp>
        <p:nvSpPr>
          <p:cNvPr id="3" name="Content Placeholder 2">
            <a:extLst>
              <a:ext uri="{FF2B5EF4-FFF2-40B4-BE49-F238E27FC236}">
                <a16:creationId xmlns:a16="http://schemas.microsoft.com/office/drawing/2014/main" id="{4D263753-C133-695B-7CF9-E8D708071347}"/>
              </a:ext>
            </a:extLst>
          </p:cNvPr>
          <p:cNvSpPr>
            <a:spLocks noGrp="1"/>
          </p:cNvSpPr>
          <p:nvPr>
            <p:ph idx="1"/>
          </p:nvPr>
        </p:nvSpPr>
        <p:spPr/>
        <p:txBody>
          <a:bodyPr>
            <a:normAutofit/>
          </a:bodyPr>
          <a:lstStyle/>
          <a:p>
            <a:r>
              <a:rPr lang="en-US" sz="2800" b="0" i="0" dirty="0">
                <a:effectLst/>
                <a:latin typeface="Studio-Feixen-Sans"/>
              </a:rPr>
              <a:t>It consists of </a:t>
            </a:r>
          </a:p>
          <a:p>
            <a:pPr lvl="1"/>
            <a:r>
              <a:rPr lang="en-US" sz="2600" b="0" i="0" dirty="0">
                <a:effectLst/>
                <a:latin typeface="Studio-Feixen-Sans"/>
              </a:rPr>
              <a:t>exploring the data and </a:t>
            </a:r>
          </a:p>
          <a:p>
            <a:pPr lvl="1"/>
            <a:r>
              <a:rPr lang="en-US" sz="2600" b="0" i="0" dirty="0">
                <a:effectLst/>
                <a:latin typeface="Studio-Feixen-Sans"/>
              </a:rPr>
              <a:t>formulating hypotheses about it, and </a:t>
            </a:r>
          </a:p>
          <a:p>
            <a:pPr lvl="1"/>
            <a:r>
              <a:rPr lang="en-US" sz="2600" b="0" i="0" dirty="0">
                <a:effectLst/>
                <a:latin typeface="Studio-Feixen-Sans"/>
              </a:rPr>
              <a:t>assessing its main characteristics, with a strong emphasis on visualization.</a:t>
            </a:r>
            <a:endParaRPr lang="en-US" sz="2600" dirty="0"/>
          </a:p>
        </p:txBody>
      </p:sp>
      <p:pic>
        <p:nvPicPr>
          <p:cNvPr id="5" name="Picture 4">
            <a:extLst>
              <a:ext uri="{FF2B5EF4-FFF2-40B4-BE49-F238E27FC236}">
                <a16:creationId xmlns:a16="http://schemas.microsoft.com/office/drawing/2014/main" id="{71099160-ABE3-5116-7165-C5FAA203E956}"/>
              </a:ext>
            </a:extLst>
          </p:cNvPr>
          <p:cNvPicPr>
            <a:picLocks noChangeAspect="1"/>
          </p:cNvPicPr>
          <p:nvPr/>
        </p:nvPicPr>
        <p:blipFill>
          <a:blip r:embed="rId2"/>
          <a:stretch>
            <a:fillRect/>
          </a:stretch>
        </p:blipFill>
        <p:spPr>
          <a:xfrm>
            <a:off x="4733272" y="185435"/>
            <a:ext cx="7308213" cy="3109229"/>
          </a:xfrm>
          <a:prstGeom prst="rect">
            <a:avLst/>
          </a:prstGeom>
        </p:spPr>
      </p:pic>
    </p:spTree>
    <p:extLst>
      <p:ext uri="{BB962C8B-B14F-4D97-AF65-F5344CB8AC3E}">
        <p14:creationId xmlns:p14="http://schemas.microsoft.com/office/powerpoint/2010/main" val="861685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4F83E-784B-F977-A616-77E53CC84D51}"/>
              </a:ext>
            </a:extLst>
          </p:cNvPr>
          <p:cNvPicPr>
            <a:picLocks noChangeAspect="1"/>
          </p:cNvPicPr>
          <p:nvPr/>
        </p:nvPicPr>
        <p:blipFill>
          <a:blip r:embed="rId2"/>
          <a:stretch>
            <a:fillRect/>
          </a:stretch>
        </p:blipFill>
        <p:spPr>
          <a:xfrm>
            <a:off x="4780611" y="430591"/>
            <a:ext cx="7295673" cy="4417180"/>
          </a:xfrm>
          <a:prstGeom prst="rect">
            <a:avLst/>
          </a:prstGeom>
        </p:spPr>
      </p:pic>
      <p:sp>
        <p:nvSpPr>
          <p:cNvPr id="4" name="Content Placeholder 2">
            <a:extLst>
              <a:ext uri="{FF2B5EF4-FFF2-40B4-BE49-F238E27FC236}">
                <a16:creationId xmlns:a16="http://schemas.microsoft.com/office/drawing/2014/main" id="{0DBDE498-46BF-6990-6CFB-211F5366B525}"/>
              </a:ext>
            </a:extLst>
          </p:cNvPr>
          <p:cNvSpPr txBox="1">
            <a:spLocks/>
          </p:cNvSpPr>
          <p:nvPr/>
        </p:nvSpPr>
        <p:spPr>
          <a:xfrm>
            <a:off x="236554" y="430591"/>
            <a:ext cx="4161275" cy="5752495"/>
          </a:xfrm>
          <a:prstGeom prst="rect">
            <a:avLst/>
          </a:prstGeom>
        </p:spPr>
        <p:txBody>
          <a:bodyP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800" dirty="0">
                <a:latin typeface="Studio-Feixen-Sans"/>
              </a:rPr>
              <a:t>All for data sets display:</a:t>
            </a:r>
          </a:p>
          <a:p>
            <a:pPr lvl="1"/>
            <a:r>
              <a:rPr lang="en-US" sz="2400" dirty="0">
                <a:latin typeface="Studio-Feixen-Sans"/>
              </a:rPr>
              <a:t>Identical mean and variance for x</a:t>
            </a:r>
          </a:p>
          <a:p>
            <a:pPr lvl="1"/>
            <a:r>
              <a:rPr lang="en-US" sz="2400" dirty="0">
                <a:latin typeface="Studio-Feixen-Sans"/>
              </a:rPr>
              <a:t>Identical mean and variance for y</a:t>
            </a:r>
          </a:p>
          <a:p>
            <a:pPr lvl="1"/>
            <a:r>
              <a:rPr lang="en-US" sz="2400" dirty="0">
                <a:latin typeface="Studio-Feixen-Sans"/>
              </a:rPr>
              <a:t>Identical correlation coefficient</a:t>
            </a:r>
          </a:p>
          <a:p>
            <a:pPr lvl="1"/>
            <a:r>
              <a:rPr lang="en-US" sz="2400" dirty="0">
                <a:latin typeface="Studio-Feixen-Sans"/>
              </a:rPr>
              <a:t>Identical linear regression equation</a:t>
            </a:r>
          </a:p>
          <a:p>
            <a:r>
              <a:rPr lang="en-US" sz="2600" dirty="0">
                <a:latin typeface="Studio-Feixen-Sans"/>
              </a:rPr>
              <a:t>In short: they look quite similar</a:t>
            </a:r>
          </a:p>
          <a:p>
            <a:r>
              <a:rPr lang="en-US" sz="2600" dirty="0">
                <a:latin typeface="Studio-Feixen-Sans"/>
              </a:rPr>
              <a:t>Note: Data till 3</a:t>
            </a:r>
            <a:r>
              <a:rPr lang="en-US" sz="2600" baseline="30000" dirty="0">
                <a:latin typeface="Studio-Feixen-Sans"/>
              </a:rPr>
              <a:t>rd</a:t>
            </a:r>
            <a:r>
              <a:rPr lang="en-US" sz="2600" dirty="0">
                <a:latin typeface="Studio-Feixen-Sans"/>
              </a:rPr>
              <a:t> month of 2018</a:t>
            </a:r>
            <a:endParaRPr lang="en-US" sz="2600" dirty="0"/>
          </a:p>
        </p:txBody>
      </p:sp>
    </p:spTree>
    <p:extLst>
      <p:ext uri="{BB962C8B-B14F-4D97-AF65-F5344CB8AC3E}">
        <p14:creationId xmlns:p14="http://schemas.microsoft.com/office/powerpoint/2010/main" val="3235869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5C73FA-5F2D-AB63-FE06-00C5112297C3}"/>
              </a:ext>
            </a:extLst>
          </p:cNvPr>
          <p:cNvPicPr>
            <a:picLocks noChangeAspect="1"/>
          </p:cNvPicPr>
          <p:nvPr/>
        </p:nvPicPr>
        <p:blipFill>
          <a:blip r:embed="rId2"/>
          <a:stretch>
            <a:fillRect/>
          </a:stretch>
        </p:blipFill>
        <p:spPr>
          <a:xfrm>
            <a:off x="5426247" y="1493352"/>
            <a:ext cx="6477561" cy="3871295"/>
          </a:xfrm>
          <a:prstGeom prst="rect">
            <a:avLst/>
          </a:prstGeom>
        </p:spPr>
      </p:pic>
      <p:pic>
        <p:nvPicPr>
          <p:cNvPr id="4" name="Picture 3">
            <a:extLst>
              <a:ext uri="{FF2B5EF4-FFF2-40B4-BE49-F238E27FC236}">
                <a16:creationId xmlns:a16="http://schemas.microsoft.com/office/drawing/2014/main" id="{099D1E50-CEB1-2D40-9E20-7A33E8CE4E97}"/>
              </a:ext>
            </a:extLst>
          </p:cNvPr>
          <p:cNvPicPr>
            <a:picLocks noChangeAspect="1"/>
          </p:cNvPicPr>
          <p:nvPr/>
        </p:nvPicPr>
        <p:blipFill>
          <a:blip r:embed="rId3"/>
          <a:stretch>
            <a:fillRect/>
          </a:stretch>
        </p:blipFill>
        <p:spPr>
          <a:xfrm>
            <a:off x="150555" y="1878995"/>
            <a:ext cx="5120156" cy="3100009"/>
          </a:xfrm>
          <a:prstGeom prst="rect">
            <a:avLst/>
          </a:prstGeom>
        </p:spPr>
      </p:pic>
    </p:spTree>
    <p:extLst>
      <p:ext uri="{BB962C8B-B14F-4D97-AF65-F5344CB8AC3E}">
        <p14:creationId xmlns:p14="http://schemas.microsoft.com/office/powerpoint/2010/main" val="1077384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5A94-E427-8E2E-3392-4A4A06822DC6}"/>
              </a:ext>
            </a:extLst>
          </p:cNvPr>
          <p:cNvSpPr>
            <a:spLocks noGrp="1"/>
          </p:cNvSpPr>
          <p:nvPr>
            <p:ph type="title"/>
          </p:nvPr>
        </p:nvSpPr>
        <p:spPr>
          <a:xfrm>
            <a:off x="685801" y="609601"/>
            <a:ext cx="10131425" cy="659802"/>
          </a:xfrm>
        </p:spPr>
        <p:txBody>
          <a:bodyPr/>
          <a:lstStyle/>
          <a:p>
            <a:r>
              <a:rPr lang="en-US" dirty="0"/>
              <a:t>Another example – SpaceX launches</a:t>
            </a:r>
          </a:p>
        </p:txBody>
      </p:sp>
      <p:sp>
        <p:nvSpPr>
          <p:cNvPr id="3" name="Content Placeholder 2">
            <a:extLst>
              <a:ext uri="{FF2B5EF4-FFF2-40B4-BE49-F238E27FC236}">
                <a16:creationId xmlns:a16="http://schemas.microsoft.com/office/drawing/2014/main" id="{8077E06E-BB86-F346-C5DF-5E9BC3BC3AE8}"/>
              </a:ext>
            </a:extLst>
          </p:cNvPr>
          <p:cNvSpPr>
            <a:spLocks noGrp="1"/>
          </p:cNvSpPr>
          <p:nvPr>
            <p:ph idx="1"/>
          </p:nvPr>
        </p:nvSpPr>
        <p:spPr>
          <a:xfrm>
            <a:off x="685801" y="1292214"/>
            <a:ext cx="3668485" cy="5413386"/>
          </a:xfrm>
        </p:spPr>
        <p:txBody>
          <a:bodyPr>
            <a:normAutofit/>
          </a:bodyPr>
          <a:lstStyle/>
          <a:p>
            <a:r>
              <a:rPr lang="en-US" sz="2400" dirty="0"/>
              <a:t>Knowing your data</a:t>
            </a:r>
          </a:p>
          <a:p>
            <a:endParaRPr lang="en-US" sz="2400" dirty="0"/>
          </a:p>
          <a:p>
            <a:endParaRPr lang="en-US" sz="2400" dirty="0"/>
          </a:p>
          <a:p>
            <a:endParaRPr lang="en-US" sz="2400" dirty="0"/>
          </a:p>
          <a:p>
            <a:endParaRPr lang="en-US" sz="2400" dirty="0"/>
          </a:p>
          <a:p>
            <a:r>
              <a:rPr lang="en-US" sz="2400" dirty="0"/>
              <a:t>Previewing your data</a:t>
            </a:r>
          </a:p>
        </p:txBody>
      </p:sp>
      <p:pic>
        <p:nvPicPr>
          <p:cNvPr id="5" name="Picture 4">
            <a:extLst>
              <a:ext uri="{FF2B5EF4-FFF2-40B4-BE49-F238E27FC236}">
                <a16:creationId xmlns:a16="http://schemas.microsoft.com/office/drawing/2014/main" id="{A36ED018-0AA6-A74E-21FF-E310A151A35A}"/>
              </a:ext>
            </a:extLst>
          </p:cNvPr>
          <p:cNvPicPr>
            <a:picLocks noChangeAspect="1"/>
          </p:cNvPicPr>
          <p:nvPr/>
        </p:nvPicPr>
        <p:blipFill>
          <a:blip r:embed="rId2"/>
          <a:stretch>
            <a:fillRect/>
          </a:stretch>
        </p:blipFill>
        <p:spPr>
          <a:xfrm>
            <a:off x="5160318" y="1350692"/>
            <a:ext cx="6654312" cy="2068926"/>
          </a:xfrm>
          <a:prstGeom prst="rect">
            <a:avLst/>
          </a:prstGeom>
        </p:spPr>
      </p:pic>
      <p:pic>
        <p:nvPicPr>
          <p:cNvPr id="7" name="Picture 6">
            <a:extLst>
              <a:ext uri="{FF2B5EF4-FFF2-40B4-BE49-F238E27FC236}">
                <a16:creationId xmlns:a16="http://schemas.microsoft.com/office/drawing/2014/main" id="{93395205-5411-051B-8F7C-1318EC5B7220}"/>
              </a:ext>
            </a:extLst>
          </p:cNvPr>
          <p:cNvPicPr>
            <a:picLocks noChangeAspect="1"/>
          </p:cNvPicPr>
          <p:nvPr/>
        </p:nvPicPr>
        <p:blipFill>
          <a:blip r:embed="rId3"/>
          <a:stretch>
            <a:fillRect/>
          </a:stretch>
        </p:blipFill>
        <p:spPr>
          <a:xfrm>
            <a:off x="5160317" y="3707979"/>
            <a:ext cx="6777502" cy="2997621"/>
          </a:xfrm>
          <a:prstGeom prst="rect">
            <a:avLst/>
          </a:prstGeom>
        </p:spPr>
      </p:pic>
    </p:spTree>
    <p:extLst>
      <p:ext uri="{BB962C8B-B14F-4D97-AF65-F5344CB8AC3E}">
        <p14:creationId xmlns:p14="http://schemas.microsoft.com/office/powerpoint/2010/main" val="1520856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02DD7-83BB-EDB2-7F36-F9D91772AE3E}"/>
              </a:ext>
            </a:extLst>
          </p:cNvPr>
          <p:cNvPicPr>
            <a:picLocks noChangeAspect="1"/>
          </p:cNvPicPr>
          <p:nvPr/>
        </p:nvPicPr>
        <p:blipFill>
          <a:blip r:embed="rId2"/>
          <a:stretch>
            <a:fillRect/>
          </a:stretch>
        </p:blipFill>
        <p:spPr>
          <a:xfrm>
            <a:off x="160162" y="181748"/>
            <a:ext cx="5455632" cy="3032208"/>
          </a:xfrm>
          <a:prstGeom prst="rect">
            <a:avLst/>
          </a:prstGeom>
        </p:spPr>
      </p:pic>
      <p:pic>
        <p:nvPicPr>
          <p:cNvPr id="5" name="Picture 4">
            <a:extLst>
              <a:ext uri="{FF2B5EF4-FFF2-40B4-BE49-F238E27FC236}">
                <a16:creationId xmlns:a16="http://schemas.microsoft.com/office/drawing/2014/main" id="{EA334F51-9ABE-237D-C33C-3691E78B5CB3}"/>
              </a:ext>
            </a:extLst>
          </p:cNvPr>
          <p:cNvPicPr>
            <a:picLocks noChangeAspect="1"/>
          </p:cNvPicPr>
          <p:nvPr/>
        </p:nvPicPr>
        <p:blipFill>
          <a:blip r:embed="rId3"/>
          <a:stretch>
            <a:fillRect/>
          </a:stretch>
        </p:blipFill>
        <p:spPr>
          <a:xfrm>
            <a:off x="160161" y="3429000"/>
            <a:ext cx="5455632" cy="3247252"/>
          </a:xfrm>
          <a:prstGeom prst="rect">
            <a:avLst/>
          </a:prstGeom>
        </p:spPr>
      </p:pic>
      <p:pic>
        <p:nvPicPr>
          <p:cNvPr id="7" name="Picture 6">
            <a:extLst>
              <a:ext uri="{FF2B5EF4-FFF2-40B4-BE49-F238E27FC236}">
                <a16:creationId xmlns:a16="http://schemas.microsoft.com/office/drawing/2014/main" id="{CC71B306-1361-554F-5168-0CFBC1E59137}"/>
              </a:ext>
            </a:extLst>
          </p:cNvPr>
          <p:cNvPicPr>
            <a:picLocks noChangeAspect="1"/>
          </p:cNvPicPr>
          <p:nvPr/>
        </p:nvPicPr>
        <p:blipFill>
          <a:blip r:embed="rId4"/>
          <a:stretch>
            <a:fillRect/>
          </a:stretch>
        </p:blipFill>
        <p:spPr>
          <a:xfrm>
            <a:off x="5878285" y="1584714"/>
            <a:ext cx="5455631" cy="3258483"/>
          </a:xfrm>
          <a:prstGeom prst="rect">
            <a:avLst/>
          </a:prstGeom>
        </p:spPr>
      </p:pic>
    </p:spTree>
    <p:extLst>
      <p:ext uri="{BB962C8B-B14F-4D97-AF65-F5344CB8AC3E}">
        <p14:creationId xmlns:p14="http://schemas.microsoft.com/office/powerpoint/2010/main" val="2617603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7175-0E94-B9F1-EACD-A96438CB42DA}"/>
              </a:ext>
            </a:extLst>
          </p:cNvPr>
          <p:cNvSpPr>
            <a:spLocks noGrp="1"/>
          </p:cNvSpPr>
          <p:nvPr>
            <p:ph type="title"/>
          </p:nvPr>
        </p:nvSpPr>
        <p:spPr/>
        <p:txBody>
          <a:bodyPr/>
          <a:lstStyle/>
          <a:p>
            <a:r>
              <a:rPr lang="en-US" dirty="0"/>
              <a:t>Outliners</a:t>
            </a:r>
          </a:p>
        </p:txBody>
      </p:sp>
      <p:sp>
        <p:nvSpPr>
          <p:cNvPr id="3" name="Content Placeholder 2">
            <a:extLst>
              <a:ext uri="{FF2B5EF4-FFF2-40B4-BE49-F238E27FC236}">
                <a16:creationId xmlns:a16="http://schemas.microsoft.com/office/drawing/2014/main" id="{CA947530-0F70-CB57-1804-6EFB9DB553EB}"/>
              </a:ext>
            </a:extLst>
          </p:cNvPr>
          <p:cNvSpPr>
            <a:spLocks noGrp="1"/>
          </p:cNvSpPr>
          <p:nvPr>
            <p:ph idx="1"/>
          </p:nvPr>
        </p:nvSpPr>
        <p:spPr>
          <a:xfrm>
            <a:off x="685802" y="2142067"/>
            <a:ext cx="4336141" cy="3649133"/>
          </a:xfrm>
        </p:spPr>
        <p:txBody>
          <a:bodyPr>
            <a:normAutofit fontScale="92500" lnSpcReduction="20000"/>
          </a:bodyPr>
          <a:lstStyle/>
          <a:p>
            <a:r>
              <a:rPr lang="en-US" sz="2800" b="0" i="0" dirty="0">
                <a:effectLst/>
                <a:latin typeface="Studio-Feixen-Sans"/>
              </a:rPr>
              <a:t>Another thing you do during EDA is look for outliers, that is, unusual values. Whether they are errors or valid, it's nice to know about them, as they can throw your results off. Here, we can see we have only 5 launches with a weight greater than 7,000 kg, when the average mass is closer 3800 kg.</a:t>
            </a:r>
            <a:endParaRPr lang="en-US" sz="2800" dirty="0"/>
          </a:p>
        </p:txBody>
      </p:sp>
      <p:pic>
        <p:nvPicPr>
          <p:cNvPr id="5" name="Picture 4">
            <a:extLst>
              <a:ext uri="{FF2B5EF4-FFF2-40B4-BE49-F238E27FC236}">
                <a16:creationId xmlns:a16="http://schemas.microsoft.com/office/drawing/2014/main" id="{98F7F3CC-3B00-D65B-2221-ECE69CC1607E}"/>
              </a:ext>
            </a:extLst>
          </p:cNvPr>
          <p:cNvPicPr>
            <a:picLocks noChangeAspect="1"/>
          </p:cNvPicPr>
          <p:nvPr/>
        </p:nvPicPr>
        <p:blipFill>
          <a:blip r:embed="rId2"/>
          <a:stretch>
            <a:fillRect/>
          </a:stretch>
        </p:blipFill>
        <p:spPr>
          <a:xfrm>
            <a:off x="5263336" y="1962399"/>
            <a:ext cx="6721422" cy="4008467"/>
          </a:xfrm>
          <a:prstGeom prst="rect">
            <a:avLst/>
          </a:prstGeom>
        </p:spPr>
      </p:pic>
    </p:spTree>
    <p:extLst>
      <p:ext uri="{BB962C8B-B14F-4D97-AF65-F5344CB8AC3E}">
        <p14:creationId xmlns:p14="http://schemas.microsoft.com/office/powerpoint/2010/main" val="3209926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815A2D-D8BC-BFF8-712E-10B3C8A92A81}"/>
              </a:ext>
            </a:extLst>
          </p:cNvPr>
          <p:cNvSpPr txBox="1"/>
          <p:nvPr/>
        </p:nvSpPr>
        <p:spPr>
          <a:xfrm>
            <a:off x="217842" y="341150"/>
            <a:ext cx="11841480" cy="1323439"/>
          </a:xfrm>
          <a:prstGeom prst="rect">
            <a:avLst/>
          </a:prstGeom>
          <a:noFill/>
        </p:spPr>
        <p:txBody>
          <a:bodyPr wrap="square">
            <a:spAutoFit/>
          </a:bodyPr>
          <a:lstStyle/>
          <a:p>
            <a:pPr algn="l"/>
            <a:r>
              <a:rPr lang="en-US" sz="2000" b="0" i="0" dirty="0">
                <a:effectLst/>
                <a:latin typeface="Studio-Feixen-Sans"/>
              </a:rPr>
              <a:t>A few years ago, KIC 8462852, also known as Tabby's star, started decreasing strongly in luminosity. We're not sure why yet, but scientists are investigating by recording observations at different times and locations.</a:t>
            </a:r>
          </a:p>
          <a:p>
            <a:pPr algn="l"/>
            <a:r>
              <a:rPr lang="en-US" sz="2000" b="0" i="0" dirty="0">
                <a:effectLst/>
                <a:latin typeface="Studio-Feixen-Sans"/>
              </a:rPr>
              <a:t>Below are some descriptive statistics on the observations. Unlike the qualitative dataset we saw in the video, the Tabby's star dataset is made of quantitative data only, so we get statistics, like the mean and median.</a:t>
            </a:r>
          </a:p>
        </p:txBody>
      </p:sp>
      <p:sp>
        <p:nvSpPr>
          <p:cNvPr id="7" name="TextBox 6">
            <a:extLst>
              <a:ext uri="{FF2B5EF4-FFF2-40B4-BE49-F238E27FC236}">
                <a16:creationId xmlns:a16="http://schemas.microsoft.com/office/drawing/2014/main" id="{0D797B71-62E5-26CA-AA01-28D99DAFFA1F}"/>
              </a:ext>
            </a:extLst>
          </p:cNvPr>
          <p:cNvSpPr txBox="1"/>
          <p:nvPr/>
        </p:nvSpPr>
        <p:spPr>
          <a:xfrm>
            <a:off x="425824" y="4720075"/>
            <a:ext cx="10474405" cy="400110"/>
          </a:xfrm>
          <a:prstGeom prst="rect">
            <a:avLst/>
          </a:prstGeom>
          <a:noFill/>
        </p:spPr>
        <p:txBody>
          <a:bodyPr wrap="square">
            <a:spAutoFit/>
          </a:bodyPr>
          <a:lstStyle/>
          <a:p>
            <a:r>
              <a:rPr lang="en-US" sz="2000" b="0" i="0" dirty="0">
                <a:effectLst/>
                <a:latin typeface="Studio-Feixen-Sans"/>
              </a:rPr>
              <a:t>How many separate luminosity observations make up the dataset?</a:t>
            </a:r>
            <a:endParaRPr lang="en-US" sz="2000" dirty="0"/>
          </a:p>
        </p:txBody>
      </p:sp>
      <p:pic>
        <p:nvPicPr>
          <p:cNvPr id="10" name="Picture 9">
            <a:extLst>
              <a:ext uri="{FF2B5EF4-FFF2-40B4-BE49-F238E27FC236}">
                <a16:creationId xmlns:a16="http://schemas.microsoft.com/office/drawing/2014/main" id="{7F9E82EF-5686-99A3-2FF7-5914D67CBB0B}"/>
              </a:ext>
            </a:extLst>
          </p:cNvPr>
          <p:cNvPicPr>
            <a:picLocks noChangeAspect="1"/>
          </p:cNvPicPr>
          <p:nvPr/>
        </p:nvPicPr>
        <p:blipFill>
          <a:blip r:embed="rId2"/>
          <a:stretch>
            <a:fillRect/>
          </a:stretch>
        </p:blipFill>
        <p:spPr>
          <a:xfrm>
            <a:off x="1194442" y="1839665"/>
            <a:ext cx="2423370" cy="2705334"/>
          </a:xfrm>
          <a:prstGeom prst="rect">
            <a:avLst/>
          </a:prstGeom>
        </p:spPr>
      </p:pic>
    </p:spTree>
    <p:extLst>
      <p:ext uri="{BB962C8B-B14F-4D97-AF65-F5344CB8AC3E}">
        <p14:creationId xmlns:p14="http://schemas.microsoft.com/office/powerpoint/2010/main" val="2509266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6C1C9D-DC74-27A8-A767-C6F89263838A}"/>
              </a:ext>
            </a:extLst>
          </p:cNvPr>
          <p:cNvSpPr txBox="1"/>
          <p:nvPr/>
        </p:nvSpPr>
        <p:spPr>
          <a:xfrm>
            <a:off x="411481" y="374774"/>
            <a:ext cx="11680114" cy="1938992"/>
          </a:xfrm>
          <a:prstGeom prst="rect">
            <a:avLst/>
          </a:prstGeom>
          <a:noFill/>
        </p:spPr>
        <p:txBody>
          <a:bodyPr wrap="square">
            <a:spAutoFit/>
          </a:bodyPr>
          <a:lstStyle/>
          <a:p>
            <a:r>
              <a:rPr lang="en-US" sz="2000" b="1" dirty="0">
                <a:effectLst/>
              </a:rPr>
              <a:t>Visual EDA</a:t>
            </a:r>
          </a:p>
          <a:p>
            <a:pPr algn="l"/>
            <a:r>
              <a:rPr lang="en-US" sz="2000" b="0" i="0" dirty="0">
                <a:effectLst/>
                <a:latin typeface="Studio-Feixen-Sans"/>
              </a:rPr>
              <a:t>Your friend graphed the star's luminosity using data he copied from public sources. He shows you the graph below. He concludes that scientists have it completely backwards. Scientists say the star is dimming, as the graph shows the luminosity is actually pretty flat, except one moment when it increases a lot.</a:t>
            </a:r>
          </a:p>
          <a:p>
            <a:br>
              <a:rPr lang="en-US" sz="2000" dirty="0">
                <a:effectLst/>
              </a:rPr>
            </a:br>
            <a:endParaRPr lang="en-US" sz="2000" dirty="0"/>
          </a:p>
        </p:txBody>
      </p:sp>
      <p:pic>
        <p:nvPicPr>
          <p:cNvPr id="5" name="Picture 4">
            <a:extLst>
              <a:ext uri="{FF2B5EF4-FFF2-40B4-BE49-F238E27FC236}">
                <a16:creationId xmlns:a16="http://schemas.microsoft.com/office/drawing/2014/main" id="{6EFCFDA1-F66F-8719-2876-804CAF5641E1}"/>
              </a:ext>
            </a:extLst>
          </p:cNvPr>
          <p:cNvPicPr>
            <a:picLocks noChangeAspect="1"/>
          </p:cNvPicPr>
          <p:nvPr/>
        </p:nvPicPr>
        <p:blipFill>
          <a:blip r:embed="rId2"/>
          <a:stretch>
            <a:fillRect/>
          </a:stretch>
        </p:blipFill>
        <p:spPr>
          <a:xfrm>
            <a:off x="5539549" y="2322345"/>
            <a:ext cx="6386113" cy="4160881"/>
          </a:xfrm>
          <a:prstGeom prst="rect">
            <a:avLst/>
          </a:prstGeom>
        </p:spPr>
      </p:pic>
      <p:sp>
        <p:nvSpPr>
          <p:cNvPr id="7" name="TextBox 6">
            <a:extLst>
              <a:ext uri="{FF2B5EF4-FFF2-40B4-BE49-F238E27FC236}">
                <a16:creationId xmlns:a16="http://schemas.microsoft.com/office/drawing/2014/main" id="{E02B3C8D-B915-583A-2960-133635CAC7AC}"/>
              </a:ext>
            </a:extLst>
          </p:cNvPr>
          <p:cNvSpPr txBox="1"/>
          <p:nvPr/>
        </p:nvSpPr>
        <p:spPr>
          <a:xfrm>
            <a:off x="487680" y="2294974"/>
            <a:ext cx="4837355" cy="3970318"/>
          </a:xfrm>
          <a:prstGeom prst="rect">
            <a:avLst/>
          </a:prstGeom>
          <a:noFill/>
        </p:spPr>
        <p:txBody>
          <a:bodyPr wrap="square">
            <a:spAutoFit/>
          </a:bodyPr>
          <a:lstStyle/>
          <a:p>
            <a:r>
              <a:rPr lang="en-US" b="0" i="0" dirty="0">
                <a:effectLst/>
                <a:latin typeface="Studio-Feixen-Sans"/>
              </a:rPr>
              <a:t>Which of the following statements is true?</a:t>
            </a:r>
          </a:p>
          <a:p>
            <a:endParaRPr lang="en-US" dirty="0">
              <a:latin typeface="Studio-Feixen-Sans"/>
            </a:endParaRPr>
          </a:p>
          <a:p>
            <a:r>
              <a:rPr lang="en-US" dirty="0">
                <a:latin typeface="Studio-Feixen-Sans"/>
              </a:rPr>
              <a:t>1. </a:t>
            </a:r>
            <a:r>
              <a:rPr lang="en-US" b="0" i="0" dirty="0">
                <a:effectLst/>
                <a:latin typeface="Studio-Feixen-Sans"/>
              </a:rPr>
              <a:t>The data and graph has to be correct. As the graph shows, the star must have been stable, except for a brief luminous spike in mid-2012. Scientists should focus on what made that star spike in luminosity.</a:t>
            </a:r>
          </a:p>
          <a:p>
            <a:endParaRPr lang="en-US" dirty="0">
              <a:latin typeface="Studio-Feixen-Sans"/>
            </a:endParaRPr>
          </a:p>
          <a:p>
            <a:r>
              <a:rPr lang="en-US" dirty="0">
                <a:latin typeface="Studio-Feixen-Sans"/>
              </a:rPr>
              <a:t>2. </a:t>
            </a:r>
            <a:r>
              <a:rPr lang="en-US" b="0" i="0" dirty="0">
                <a:effectLst/>
                <a:latin typeface="Studio-Feixen-Sans"/>
              </a:rPr>
              <a:t>Something weird is going on. That jump here is an outlier and the data should be reviewed.</a:t>
            </a:r>
          </a:p>
          <a:p>
            <a:endParaRPr lang="en-US" dirty="0">
              <a:latin typeface="Studio-Feixen-Sans"/>
            </a:endParaRPr>
          </a:p>
          <a:p>
            <a:r>
              <a:rPr lang="en-US" dirty="0">
                <a:latin typeface="Studio-Feixen-Sans"/>
              </a:rPr>
              <a:t>3. </a:t>
            </a:r>
            <a:r>
              <a:rPr lang="en-US" b="0" i="0" dirty="0">
                <a:effectLst/>
                <a:latin typeface="Studio-Feixen-Sans"/>
              </a:rPr>
              <a:t>If scientists and journalists say the star is dimming, then the star is dimming. It does not matter that the data states otherwise.</a:t>
            </a:r>
            <a:endParaRPr lang="en-US" dirty="0"/>
          </a:p>
        </p:txBody>
      </p:sp>
    </p:spTree>
    <p:extLst>
      <p:ext uri="{BB962C8B-B14F-4D97-AF65-F5344CB8AC3E}">
        <p14:creationId xmlns:p14="http://schemas.microsoft.com/office/powerpoint/2010/main" val="2396974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D10AAC-3C82-169D-9707-2371AC572F12}"/>
              </a:ext>
            </a:extLst>
          </p:cNvPr>
          <p:cNvPicPr>
            <a:picLocks noChangeAspect="1"/>
          </p:cNvPicPr>
          <p:nvPr/>
        </p:nvPicPr>
        <p:blipFill>
          <a:blip r:embed="rId2"/>
          <a:stretch>
            <a:fillRect/>
          </a:stretch>
        </p:blipFill>
        <p:spPr>
          <a:xfrm>
            <a:off x="4447426" y="1441866"/>
            <a:ext cx="6096528" cy="4198984"/>
          </a:xfrm>
          <a:prstGeom prst="rect">
            <a:avLst/>
          </a:prstGeom>
        </p:spPr>
      </p:pic>
      <p:sp>
        <p:nvSpPr>
          <p:cNvPr id="5" name="TextBox 4">
            <a:extLst>
              <a:ext uri="{FF2B5EF4-FFF2-40B4-BE49-F238E27FC236}">
                <a16:creationId xmlns:a16="http://schemas.microsoft.com/office/drawing/2014/main" id="{D3EDDA7E-07F2-3A5C-62B9-1FEB0545EAB2}"/>
              </a:ext>
            </a:extLst>
          </p:cNvPr>
          <p:cNvSpPr txBox="1"/>
          <p:nvPr/>
        </p:nvSpPr>
        <p:spPr>
          <a:xfrm>
            <a:off x="285411" y="2440952"/>
            <a:ext cx="3834768" cy="2031325"/>
          </a:xfrm>
          <a:prstGeom prst="rect">
            <a:avLst/>
          </a:prstGeom>
          <a:noFill/>
        </p:spPr>
        <p:txBody>
          <a:bodyPr wrap="square">
            <a:spAutoFit/>
          </a:bodyPr>
          <a:lstStyle/>
          <a:p>
            <a:r>
              <a:rPr lang="en-US" b="0" i="0" dirty="0">
                <a:solidFill>
                  <a:srgbClr val="FFFFFF"/>
                </a:solidFill>
                <a:effectLst/>
                <a:latin typeface="Studio-Feixen-Sans"/>
              </a:rPr>
              <a:t>All values are centered around 1, except one occurrence at 9.8748. Turns out the correct value is 0.98748. Your friend misplaced the period when copying the values. After correcting, the graph looks much better, and the star is indeed dimming.</a:t>
            </a:r>
            <a:endParaRPr lang="en-US" dirty="0"/>
          </a:p>
        </p:txBody>
      </p:sp>
    </p:spTree>
    <p:extLst>
      <p:ext uri="{BB962C8B-B14F-4D97-AF65-F5344CB8AC3E}">
        <p14:creationId xmlns:p14="http://schemas.microsoft.com/office/powerpoint/2010/main" val="70758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C8DC-358F-A0FD-9812-A935CF885278}"/>
              </a:ext>
            </a:extLst>
          </p:cNvPr>
          <p:cNvSpPr>
            <a:spLocks noGrp="1"/>
          </p:cNvSpPr>
          <p:nvPr>
            <p:ph type="title"/>
          </p:nvPr>
        </p:nvSpPr>
        <p:spPr/>
        <p:txBody>
          <a:bodyPr/>
          <a:lstStyle/>
          <a:p>
            <a:r>
              <a:rPr lang="en-US" dirty="0"/>
              <a:t>Visualization tips</a:t>
            </a:r>
          </a:p>
        </p:txBody>
      </p:sp>
      <p:sp>
        <p:nvSpPr>
          <p:cNvPr id="3" name="Content Placeholder 2">
            <a:extLst>
              <a:ext uri="{FF2B5EF4-FFF2-40B4-BE49-F238E27FC236}">
                <a16:creationId xmlns:a16="http://schemas.microsoft.com/office/drawing/2014/main" id="{6650D917-879C-5F59-5E04-6AE552D330DC}"/>
              </a:ext>
            </a:extLst>
          </p:cNvPr>
          <p:cNvSpPr>
            <a:spLocks noGrp="1"/>
          </p:cNvSpPr>
          <p:nvPr>
            <p:ph idx="1"/>
          </p:nvPr>
        </p:nvSpPr>
        <p:spPr>
          <a:xfrm>
            <a:off x="685801" y="2142067"/>
            <a:ext cx="3079375" cy="3649133"/>
          </a:xfrm>
        </p:spPr>
        <p:txBody>
          <a:bodyPr/>
          <a:lstStyle/>
          <a:p>
            <a:r>
              <a:rPr lang="en-US" dirty="0"/>
              <a:t>Use color purposefully</a:t>
            </a:r>
          </a:p>
          <a:p>
            <a:pPr lvl="1"/>
            <a:r>
              <a:rPr lang="en-US" dirty="0"/>
              <a:t>Colorblindness</a:t>
            </a:r>
          </a:p>
          <a:p>
            <a:r>
              <a:rPr lang="en-US" dirty="0"/>
              <a:t>Readable fonts</a:t>
            </a:r>
          </a:p>
          <a:p>
            <a:r>
              <a:rPr lang="en-US" dirty="0"/>
              <a:t>Label, Label, Label</a:t>
            </a:r>
          </a:p>
          <a:p>
            <a:r>
              <a:rPr lang="en-US" dirty="0"/>
              <a:t>Title, x-Axis, y-Axis</a:t>
            </a:r>
          </a:p>
          <a:p>
            <a:r>
              <a:rPr lang="en-US" dirty="0"/>
              <a:t>Easy-to-understand charts</a:t>
            </a:r>
          </a:p>
        </p:txBody>
      </p:sp>
      <p:pic>
        <p:nvPicPr>
          <p:cNvPr id="5" name="Picture 4">
            <a:extLst>
              <a:ext uri="{FF2B5EF4-FFF2-40B4-BE49-F238E27FC236}">
                <a16:creationId xmlns:a16="http://schemas.microsoft.com/office/drawing/2014/main" id="{58BE09A9-AB78-6171-8665-C4EEDD24A979}"/>
              </a:ext>
            </a:extLst>
          </p:cNvPr>
          <p:cNvPicPr>
            <a:picLocks noChangeAspect="1"/>
          </p:cNvPicPr>
          <p:nvPr/>
        </p:nvPicPr>
        <p:blipFill>
          <a:blip r:embed="rId2"/>
          <a:stretch>
            <a:fillRect/>
          </a:stretch>
        </p:blipFill>
        <p:spPr>
          <a:xfrm>
            <a:off x="4932511" y="168764"/>
            <a:ext cx="3244701" cy="1897103"/>
          </a:xfrm>
          <a:prstGeom prst="rect">
            <a:avLst/>
          </a:prstGeom>
        </p:spPr>
      </p:pic>
      <p:pic>
        <p:nvPicPr>
          <p:cNvPr id="7" name="Picture 6">
            <a:extLst>
              <a:ext uri="{FF2B5EF4-FFF2-40B4-BE49-F238E27FC236}">
                <a16:creationId xmlns:a16="http://schemas.microsoft.com/office/drawing/2014/main" id="{7A5DFFDD-EDE0-4268-73AE-A0E1DF77C8C1}"/>
              </a:ext>
            </a:extLst>
          </p:cNvPr>
          <p:cNvPicPr>
            <a:picLocks noChangeAspect="1"/>
          </p:cNvPicPr>
          <p:nvPr/>
        </p:nvPicPr>
        <p:blipFill>
          <a:blip r:embed="rId3"/>
          <a:stretch>
            <a:fillRect/>
          </a:stretch>
        </p:blipFill>
        <p:spPr>
          <a:xfrm>
            <a:off x="6409341" y="2360421"/>
            <a:ext cx="3285659" cy="1897103"/>
          </a:xfrm>
          <a:prstGeom prst="rect">
            <a:avLst/>
          </a:prstGeom>
        </p:spPr>
      </p:pic>
      <p:pic>
        <p:nvPicPr>
          <p:cNvPr id="9" name="Picture 8">
            <a:extLst>
              <a:ext uri="{FF2B5EF4-FFF2-40B4-BE49-F238E27FC236}">
                <a16:creationId xmlns:a16="http://schemas.microsoft.com/office/drawing/2014/main" id="{DD30D81A-2C89-E6B9-D220-74BE5DB3014F}"/>
              </a:ext>
            </a:extLst>
          </p:cNvPr>
          <p:cNvPicPr>
            <a:picLocks noChangeAspect="1"/>
          </p:cNvPicPr>
          <p:nvPr/>
        </p:nvPicPr>
        <p:blipFill>
          <a:blip r:embed="rId4"/>
          <a:stretch>
            <a:fillRect/>
          </a:stretch>
        </p:blipFill>
        <p:spPr>
          <a:xfrm>
            <a:off x="4006600" y="4552078"/>
            <a:ext cx="3552120" cy="1964113"/>
          </a:xfrm>
          <a:prstGeom prst="rect">
            <a:avLst/>
          </a:prstGeom>
        </p:spPr>
      </p:pic>
      <p:pic>
        <p:nvPicPr>
          <p:cNvPr id="11" name="Picture 10">
            <a:extLst>
              <a:ext uri="{FF2B5EF4-FFF2-40B4-BE49-F238E27FC236}">
                <a16:creationId xmlns:a16="http://schemas.microsoft.com/office/drawing/2014/main" id="{8BB950EF-530D-B8BE-1A6E-18859BFE2F53}"/>
              </a:ext>
            </a:extLst>
          </p:cNvPr>
          <p:cNvPicPr>
            <a:picLocks noChangeAspect="1"/>
          </p:cNvPicPr>
          <p:nvPr/>
        </p:nvPicPr>
        <p:blipFill>
          <a:blip r:embed="rId5"/>
          <a:stretch>
            <a:fillRect/>
          </a:stretch>
        </p:blipFill>
        <p:spPr>
          <a:xfrm>
            <a:off x="8417455" y="4552078"/>
            <a:ext cx="3285659" cy="2119780"/>
          </a:xfrm>
          <a:prstGeom prst="rect">
            <a:avLst/>
          </a:prstGeom>
        </p:spPr>
      </p:pic>
    </p:spTree>
    <p:extLst>
      <p:ext uri="{BB962C8B-B14F-4D97-AF65-F5344CB8AC3E}">
        <p14:creationId xmlns:p14="http://schemas.microsoft.com/office/powerpoint/2010/main" val="355414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8E4D-395B-4B26-AC67-B04E7C247778}"/>
              </a:ext>
            </a:extLst>
          </p:cNvPr>
          <p:cNvSpPr>
            <a:spLocks noGrp="1"/>
          </p:cNvSpPr>
          <p:nvPr>
            <p:ph type="title"/>
          </p:nvPr>
        </p:nvSpPr>
        <p:spPr/>
        <p:txBody>
          <a:bodyPr/>
          <a:lstStyle/>
          <a:p>
            <a:r>
              <a:rPr lang="en-US" dirty="0"/>
              <a:t>Let’s Order them</a:t>
            </a:r>
          </a:p>
        </p:txBody>
      </p:sp>
      <p:sp>
        <p:nvSpPr>
          <p:cNvPr id="5" name="Rectangle: Rounded Corners 4">
            <a:extLst>
              <a:ext uri="{FF2B5EF4-FFF2-40B4-BE49-F238E27FC236}">
                <a16:creationId xmlns:a16="http://schemas.microsoft.com/office/drawing/2014/main" id="{B3473141-0EDE-E852-EEA9-CE70CDC87183}"/>
              </a:ext>
            </a:extLst>
          </p:cNvPr>
          <p:cNvSpPr/>
          <p:nvPr/>
        </p:nvSpPr>
        <p:spPr>
          <a:xfrm>
            <a:off x="1892919" y="1984916"/>
            <a:ext cx="7717187" cy="7731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Divide the users into different groups and predict the churn for each group.</a:t>
            </a:r>
          </a:p>
        </p:txBody>
      </p:sp>
      <p:sp>
        <p:nvSpPr>
          <p:cNvPr id="6" name="Rectangle: Rounded Corners 5">
            <a:extLst>
              <a:ext uri="{FF2B5EF4-FFF2-40B4-BE49-F238E27FC236}">
                <a16:creationId xmlns:a16="http://schemas.microsoft.com/office/drawing/2014/main" id="{8D31C228-0BEA-14E1-4641-DEA47265745D}"/>
              </a:ext>
            </a:extLst>
          </p:cNvPr>
          <p:cNvSpPr/>
          <p:nvPr/>
        </p:nvSpPr>
        <p:spPr>
          <a:xfrm>
            <a:off x="1892918" y="2910467"/>
            <a:ext cx="7717187" cy="7731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Reformat the delivery rate  on all entries to be in the same time zone.</a:t>
            </a:r>
          </a:p>
        </p:txBody>
      </p:sp>
      <p:sp>
        <p:nvSpPr>
          <p:cNvPr id="7" name="Rectangle: Rounded Corners 6">
            <a:extLst>
              <a:ext uri="{FF2B5EF4-FFF2-40B4-BE49-F238E27FC236}">
                <a16:creationId xmlns:a16="http://schemas.microsoft.com/office/drawing/2014/main" id="{2F6AE69E-EC8C-7E8B-09D0-B19358760F45}"/>
              </a:ext>
            </a:extLst>
          </p:cNvPr>
          <p:cNvSpPr/>
          <p:nvPr/>
        </p:nvSpPr>
        <p:spPr>
          <a:xfrm>
            <a:off x="1892919" y="3865753"/>
            <a:ext cx="7717187" cy="7731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Download the data.</a:t>
            </a:r>
          </a:p>
        </p:txBody>
      </p:sp>
      <p:sp>
        <p:nvSpPr>
          <p:cNvPr id="8" name="Rectangle: Rounded Corners 7">
            <a:extLst>
              <a:ext uri="{FF2B5EF4-FFF2-40B4-BE49-F238E27FC236}">
                <a16:creationId xmlns:a16="http://schemas.microsoft.com/office/drawing/2014/main" id="{ED49C00D-F6D9-A6ED-D3F8-3C31AD79D643}"/>
              </a:ext>
            </a:extLst>
          </p:cNvPr>
          <p:cNvSpPr/>
          <p:nvPr/>
        </p:nvSpPr>
        <p:spPr>
          <a:xfrm>
            <a:off x="1892917" y="4821039"/>
            <a:ext cx="7717187" cy="7731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Create a line chart that shows decay in subscriptions by group of customers.</a:t>
            </a:r>
          </a:p>
        </p:txBody>
      </p:sp>
    </p:spTree>
    <p:extLst>
      <p:ext uri="{BB962C8B-B14F-4D97-AF65-F5344CB8AC3E}">
        <p14:creationId xmlns:p14="http://schemas.microsoft.com/office/powerpoint/2010/main" val="22700719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699FDE-886D-2621-6727-6DFDDED6CF5A}"/>
              </a:ext>
            </a:extLst>
          </p:cNvPr>
          <p:cNvPicPr>
            <a:picLocks noChangeAspect="1"/>
          </p:cNvPicPr>
          <p:nvPr/>
        </p:nvPicPr>
        <p:blipFill>
          <a:blip r:embed="rId2"/>
          <a:stretch>
            <a:fillRect/>
          </a:stretch>
        </p:blipFill>
        <p:spPr>
          <a:xfrm>
            <a:off x="3345629" y="15424"/>
            <a:ext cx="8846372" cy="6852824"/>
          </a:xfrm>
          <a:prstGeom prst="rect">
            <a:avLst/>
          </a:prstGeom>
        </p:spPr>
      </p:pic>
      <p:pic>
        <p:nvPicPr>
          <p:cNvPr id="7" name="Picture 6">
            <a:extLst>
              <a:ext uri="{FF2B5EF4-FFF2-40B4-BE49-F238E27FC236}">
                <a16:creationId xmlns:a16="http://schemas.microsoft.com/office/drawing/2014/main" id="{686FCFB3-1A22-D1A1-5A42-B790D9F73DE0}"/>
              </a:ext>
            </a:extLst>
          </p:cNvPr>
          <p:cNvPicPr>
            <a:picLocks noChangeAspect="1"/>
          </p:cNvPicPr>
          <p:nvPr/>
        </p:nvPicPr>
        <p:blipFill>
          <a:blip r:embed="rId3"/>
          <a:stretch>
            <a:fillRect/>
          </a:stretch>
        </p:blipFill>
        <p:spPr>
          <a:xfrm>
            <a:off x="0" y="4983317"/>
            <a:ext cx="4096106" cy="1874683"/>
          </a:xfrm>
          <a:prstGeom prst="rect">
            <a:avLst/>
          </a:prstGeom>
        </p:spPr>
      </p:pic>
      <p:sp>
        <p:nvSpPr>
          <p:cNvPr id="11" name="TextBox 10">
            <a:extLst>
              <a:ext uri="{FF2B5EF4-FFF2-40B4-BE49-F238E27FC236}">
                <a16:creationId xmlns:a16="http://schemas.microsoft.com/office/drawing/2014/main" id="{87A26C8C-72A5-EBDC-E4E8-062288A6F9C7}"/>
              </a:ext>
            </a:extLst>
          </p:cNvPr>
          <p:cNvSpPr txBox="1"/>
          <p:nvPr/>
        </p:nvSpPr>
        <p:spPr>
          <a:xfrm>
            <a:off x="831925" y="2322802"/>
            <a:ext cx="2330823" cy="523220"/>
          </a:xfrm>
          <a:prstGeom prst="rect">
            <a:avLst/>
          </a:prstGeom>
          <a:noFill/>
        </p:spPr>
        <p:txBody>
          <a:bodyPr wrap="square">
            <a:spAutoFit/>
          </a:bodyPr>
          <a:lstStyle/>
          <a:p>
            <a:pPr algn="l"/>
            <a:r>
              <a:rPr lang="en-US" sz="2800" b="1" i="0" dirty="0">
                <a:effectLst/>
                <a:latin typeface="Studio-Feixen-Sans"/>
              </a:rPr>
              <a:t>Dashboards</a:t>
            </a:r>
          </a:p>
        </p:txBody>
      </p:sp>
    </p:spTree>
    <p:extLst>
      <p:ext uri="{BB962C8B-B14F-4D97-AF65-F5344CB8AC3E}">
        <p14:creationId xmlns:p14="http://schemas.microsoft.com/office/powerpoint/2010/main" val="49090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225C9D-3E40-48C0-F5AF-1DA1E0C1297B}"/>
              </a:ext>
            </a:extLst>
          </p:cNvPr>
          <p:cNvSpPr txBox="1"/>
          <p:nvPr/>
        </p:nvSpPr>
        <p:spPr>
          <a:xfrm>
            <a:off x="350014" y="304983"/>
            <a:ext cx="11452997" cy="1938992"/>
          </a:xfrm>
          <a:prstGeom prst="rect">
            <a:avLst/>
          </a:prstGeom>
          <a:noFill/>
        </p:spPr>
        <p:txBody>
          <a:bodyPr wrap="square">
            <a:spAutoFit/>
          </a:bodyPr>
          <a:lstStyle/>
          <a:p>
            <a:r>
              <a:rPr lang="en-US" sz="2000" dirty="0"/>
              <a:t>Which suggestion would you not give?</a:t>
            </a:r>
          </a:p>
          <a:p>
            <a:endParaRPr lang="en-US" sz="2000" dirty="0"/>
          </a:p>
          <a:p>
            <a:r>
              <a:rPr lang="en-US" sz="2000" dirty="0"/>
              <a:t>1. The bars in the "Cars by Color" graph should match the car colors they represent.</a:t>
            </a:r>
          </a:p>
          <a:p>
            <a:r>
              <a:rPr lang="en-US" sz="2000" dirty="0"/>
              <a:t>2. MPH (miles per hours) should be added to the title and axis labels referring to average speed.</a:t>
            </a:r>
          </a:p>
          <a:p>
            <a:r>
              <a:rPr lang="en-US" sz="2000" dirty="0"/>
              <a:t>3.The "Total Toll Amount" and "Number of Cars" components need a date associated with them.</a:t>
            </a:r>
          </a:p>
          <a:p>
            <a:r>
              <a:rPr lang="en-US" sz="2000" dirty="0"/>
              <a:t>4. The y-axis in the top right "Average Speed" graph needs to start at 0, as opposed to 52.</a:t>
            </a:r>
          </a:p>
        </p:txBody>
      </p:sp>
      <p:pic>
        <p:nvPicPr>
          <p:cNvPr id="9" name="Picture 8">
            <a:extLst>
              <a:ext uri="{FF2B5EF4-FFF2-40B4-BE49-F238E27FC236}">
                <a16:creationId xmlns:a16="http://schemas.microsoft.com/office/drawing/2014/main" id="{DFF9374F-494A-89F6-A98E-766092198754}"/>
              </a:ext>
            </a:extLst>
          </p:cNvPr>
          <p:cNvPicPr>
            <a:picLocks noChangeAspect="1"/>
          </p:cNvPicPr>
          <p:nvPr/>
        </p:nvPicPr>
        <p:blipFill>
          <a:blip r:embed="rId2"/>
          <a:stretch>
            <a:fillRect/>
          </a:stretch>
        </p:blipFill>
        <p:spPr>
          <a:xfrm>
            <a:off x="333830" y="2988223"/>
            <a:ext cx="3987409" cy="2739381"/>
          </a:xfrm>
          <a:prstGeom prst="rect">
            <a:avLst/>
          </a:prstGeom>
        </p:spPr>
      </p:pic>
      <p:pic>
        <p:nvPicPr>
          <p:cNvPr id="11" name="Picture 10">
            <a:extLst>
              <a:ext uri="{FF2B5EF4-FFF2-40B4-BE49-F238E27FC236}">
                <a16:creationId xmlns:a16="http://schemas.microsoft.com/office/drawing/2014/main" id="{D9AF6E43-A5F2-CB80-8F6E-7BB14F15A233}"/>
              </a:ext>
            </a:extLst>
          </p:cNvPr>
          <p:cNvPicPr>
            <a:picLocks noChangeAspect="1"/>
          </p:cNvPicPr>
          <p:nvPr/>
        </p:nvPicPr>
        <p:blipFill>
          <a:blip r:embed="rId3"/>
          <a:stretch>
            <a:fillRect/>
          </a:stretch>
        </p:blipFill>
        <p:spPr>
          <a:xfrm>
            <a:off x="4649155" y="2988224"/>
            <a:ext cx="3420789" cy="2784048"/>
          </a:xfrm>
          <a:prstGeom prst="rect">
            <a:avLst/>
          </a:prstGeom>
        </p:spPr>
      </p:pic>
      <p:pic>
        <p:nvPicPr>
          <p:cNvPr id="13" name="Picture 12">
            <a:extLst>
              <a:ext uri="{FF2B5EF4-FFF2-40B4-BE49-F238E27FC236}">
                <a16:creationId xmlns:a16="http://schemas.microsoft.com/office/drawing/2014/main" id="{6281CA3C-B8FF-DEEB-44FF-60211ADC1C96}"/>
              </a:ext>
            </a:extLst>
          </p:cNvPr>
          <p:cNvPicPr>
            <a:picLocks noChangeAspect="1"/>
          </p:cNvPicPr>
          <p:nvPr/>
        </p:nvPicPr>
        <p:blipFill>
          <a:blip r:embed="rId4"/>
          <a:stretch>
            <a:fillRect/>
          </a:stretch>
        </p:blipFill>
        <p:spPr>
          <a:xfrm>
            <a:off x="8354318" y="2998325"/>
            <a:ext cx="3448693" cy="2784048"/>
          </a:xfrm>
          <a:prstGeom prst="rect">
            <a:avLst/>
          </a:prstGeom>
        </p:spPr>
      </p:pic>
    </p:spTree>
    <p:extLst>
      <p:ext uri="{BB962C8B-B14F-4D97-AF65-F5344CB8AC3E}">
        <p14:creationId xmlns:p14="http://schemas.microsoft.com/office/powerpoint/2010/main" val="3072955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C899-48B9-0ACA-522F-E92B2E7C2388}"/>
              </a:ext>
            </a:extLst>
          </p:cNvPr>
          <p:cNvSpPr>
            <a:spLocks noGrp="1"/>
          </p:cNvSpPr>
          <p:nvPr>
            <p:ph type="title"/>
          </p:nvPr>
        </p:nvSpPr>
        <p:spPr/>
        <p:txBody>
          <a:bodyPr/>
          <a:lstStyle/>
          <a:p>
            <a:r>
              <a:rPr lang="en-US"/>
              <a:t>Experimental and prediction</a:t>
            </a:r>
            <a:endParaRPr lang="en-US" dirty="0"/>
          </a:p>
        </p:txBody>
      </p:sp>
      <p:sp>
        <p:nvSpPr>
          <p:cNvPr id="3" name="Text Placeholder 2">
            <a:extLst>
              <a:ext uri="{FF2B5EF4-FFF2-40B4-BE49-F238E27FC236}">
                <a16:creationId xmlns:a16="http://schemas.microsoft.com/office/drawing/2014/main" id="{F05BE324-CB60-2560-F4C0-E69860FEAEA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D50F9FD-A7F9-6606-96D1-193D25668F12}"/>
              </a:ext>
            </a:extLst>
          </p:cNvPr>
          <p:cNvPicPr>
            <a:picLocks noChangeAspect="1"/>
          </p:cNvPicPr>
          <p:nvPr/>
        </p:nvPicPr>
        <p:blipFill>
          <a:blip r:embed="rId2"/>
          <a:stretch>
            <a:fillRect/>
          </a:stretch>
        </p:blipFill>
        <p:spPr>
          <a:xfrm>
            <a:off x="2112647" y="658047"/>
            <a:ext cx="7277731" cy="3033023"/>
          </a:xfrm>
          <a:prstGeom prst="rect">
            <a:avLst/>
          </a:prstGeom>
        </p:spPr>
      </p:pic>
    </p:spTree>
    <p:extLst>
      <p:ext uri="{BB962C8B-B14F-4D97-AF65-F5344CB8AC3E}">
        <p14:creationId xmlns:p14="http://schemas.microsoft.com/office/powerpoint/2010/main" val="2831599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A04A-EC81-FDA0-BC93-187BE7F8CC09}"/>
              </a:ext>
            </a:extLst>
          </p:cNvPr>
          <p:cNvSpPr>
            <a:spLocks noGrp="1"/>
          </p:cNvSpPr>
          <p:nvPr>
            <p:ph type="title"/>
          </p:nvPr>
        </p:nvSpPr>
        <p:spPr/>
        <p:txBody>
          <a:bodyPr/>
          <a:lstStyle/>
          <a:p>
            <a:r>
              <a:rPr lang="en-US" dirty="0"/>
              <a:t>What are experiments in data science</a:t>
            </a:r>
          </a:p>
        </p:txBody>
      </p:sp>
      <p:sp>
        <p:nvSpPr>
          <p:cNvPr id="3" name="Content Placeholder 2">
            <a:extLst>
              <a:ext uri="{FF2B5EF4-FFF2-40B4-BE49-F238E27FC236}">
                <a16:creationId xmlns:a16="http://schemas.microsoft.com/office/drawing/2014/main" id="{64A3B5A0-932B-ACF7-BB65-9162844EE61F}"/>
              </a:ext>
            </a:extLst>
          </p:cNvPr>
          <p:cNvSpPr>
            <a:spLocks noGrp="1"/>
          </p:cNvSpPr>
          <p:nvPr>
            <p:ph idx="1"/>
          </p:nvPr>
        </p:nvSpPr>
        <p:spPr>
          <a:xfrm>
            <a:off x="685802" y="1822752"/>
            <a:ext cx="3523342" cy="3649133"/>
          </a:xfrm>
        </p:spPr>
        <p:txBody>
          <a:bodyPr/>
          <a:lstStyle/>
          <a:p>
            <a:r>
              <a:rPr lang="en-US" dirty="0"/>
              <a:t>Experiments help drive decisions and draw conclusions.</a:t>
            </a:r>
          </a:p>
          <a:p>
            <a:pPr marL="800100" lvl="1" indent="-342900">
              <a:buFont typeface="+mj-lt"/>
              <a:buAutoNum type="arabicPeriod"/>
            </a:pPr>
            <a:r>
              <a:rPr lang="en-US" dirty="0"/>
              <a:t>Form a question</a:t>
            </a:r>
          </a:p>
          <a:p>
            <a:pPr marL="800100" lvl="1" indent="-342900">
              <a:buFont typeface="+mj-lt"/>
              <a:buAutoNum type="arabicPeriod"/>
            </a:pPr>
            <a:r>
              <a:rPr lang="en-US" dirty="0"/>
              <a:t>Form a hypothesis</a:t>
            </a:r>
          </a:p>
          <a:p>
            <a:pPr marL="800100" lvl="1" indent="-342900">
              <a:buFont typeface="+mj-lt"/>
              <a:buAutoNum type="arabicPeriod"/>
            </a:pPr>
            <a:r>
              <a:rPr lang="en-US" dirty="0"/>
              <a:t>Collect data</a:t>
            </a:r>
          </a:p>
          <a:p>
            <a:pPr marL="800100" lvl="1" indent="-342900">
              <a:buFont typeface="+mj-lt"/>
              <a:buAutoNum type="arabicPeriod"/>
            </a:pPr>
            <a:r>
              <a:rPr lang="en-US" dirty="0"/>
              <a:t>Test the hypothesis with statistical test</a:t>
            </a:r>
          </a:p>
          <a:p>
            <a:pPr marL="800100" lvl="1" indent="-342900">
              <a:buFont typeface="+mj-lt"/>
              <a:buAutoNum type="arabicPeriod"/>
            </a:pPr>
            <a:r>
              <a:rPr lang="en-US" dirty="0"/>
              <a:t>Interpret results </a:t>
            </a:r>
          </a:p>
          <a:p>
            <a:endParaRPr lang="en-US" dirty="0"/>
          </a:p>
        </p:txBody>
      </p:sp>
      <p:pic>
        <p:nvPicPr>
          <p:cNvPr id="5" name="Picture 4">
            <a:extLst>
              <a:ext uri="{FF2B5EF4-FFF2-40B4-BE49-F238E27FC236}">
                <a16:creationId xmlns:a16="http://schemas.microsoft.com/office/drawing/2014/main" id="{049C5855-4BC9-6698-BF45-02080D7441E5}"/>
              </a:ext>
            </a:extLst>
          </p:cNvPr>
          <p:cNvPicPr>
            <a:picLocks noChangeAspect="1"/>
          </p:cNvPicPr>
          <p:nvPr/>
        </p:nvPicPr>
        <p:blipFill>
          <a:blip r:embed="rId2"/>
          <a:stretch>
            <a:fillRect/>
          </a:stretch>
        </p:blipFill>
        <p:spPr>
          <a:xfrm>
            <a:off x="3953669" y="2820610"/>
            <a:ext cx="8058378" cy="3864427"/>
          </a:xfrm>
          <a:prstGeom prst="rect">
            <a:avLst/>
          </a:prstGeom>
        </p:spPr>
      </p:pic>
    </p:spTree>
    <p:extLst>
      <p:ext uri="{BB962C8B-B14F-4D97-AF65-F5344CB8AC3E}">
        <p14:creationId xmlns:p14="http://schemas.microsoft.com/office/powerpoint/2010/main" val="38976009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E5CF62-BABB-BAFE-846A-D62379A51CE7}"/>
              </a:ext>
            </a:extLst>
          </p:cNvPr>
          <p:cNvPicPr>
            <a:picLocks noChangeAspect="1"/>
          </p:cNvPicPr>
          <p:nvPr/>
        </p:nvPicPr>
        <p:blipFill>
          <a:blip r:embed="rId2"/>
          <a:stretch>
            <a:fillRect/>
          </a:stretch>
        </p:blipFill>
        <p:spPr>
          <a:xfrm>
            <a:off x="223712" y="234419"/>
            <a:ext cx="8116003" cy="3863675"/>
          </a:xfrm>
          <a:prstGeom prst="rect">
            <a:avLst/>
          </a:prstGeom>
        </p:spPr>
      </p:pic>
      <p:pic>
        <p:nvPicPr>
          <p:cNvPr id="5" name="Picture 4">
            <a:extLst>
              <a:ext uri="{FF2B5EF4-FFF2-40B4-BE49-F238E27FC236}">
                <a16:creationId xmlns:a16="http://schemas.microsoft.com/office/drawing/2014/main" id="{370E49E2-3ED4-3622-C3CC-51AC2B9267CF}"/>
              </a:ext>
            </a:extLst>
          </p:cNvPr>
          <p:cNvPicPr>
            <a:picLocks noChangeAspect="1"/>
          </p:cNvPicPr>
          <p:nvPr/>
        </p:nvPicPr>
        <p:blipFill>
          <a:blip r:embed="rId3"/>
          <a:stretch>
            <a:fillRect/>
          </a:stretch>
        </p:blipFill>
        <p:spPr>
          <a:xfrm>
            <a:off x="7398004" y="3960693"/>
            <a:ext cx="4570284" cy="2616205"/>
          </a:xfrm>
          <a:prstGeom prst="rect">
            <a:avLst/>
          </a:prstGeom>
        </p:spPr>
      </p:pic>
      <p:pic>
        <p:nvPicPr>
          <p:cNvPr id="7" name="Picture 6">
            <a:extLst>
              <a:ext uri="{FF2B5EF4-FFF2-40B4-BE49-F238E27FC236}">
                <a16:creationId xmlns:a16="http://schemas.microsoft.com/office/drawing/2014/main" id="{DF890F1B-FA2A-5D1C-B948-5D78EB128470}"/>
              </a:ext>
            </a:extLst>
          </p:cNvPr>
          <p:cNvPicPr>
            <a:picLocks noChangeAspect="1"/>
          </p:cNvPicPr>
          <p:nvPr/>
        </p:nvPicPr>
        <p:blipFill>
          <a:blip r:embed="rId4"/>
          <a:stretch>
            <a:fillRect/>
          </a:stretch>
        </p:blipFill>
        <p:spPr>
          <a:xfrm>
            <a:off x="4281713" y="4415875"/>
            <a:ext cx="2758679" cy="1973751"/>
          </a:xfrm>
          <a:prstGeom prst="rect">
            <a:avLst/>
          </a:prstGeom>
        </p:spPr>
      </p:pic>
    </p:spTree>
    <p:extLst>
      <p:ext uri="{BB962C8B-B14F-4D97-AF65-F5344CB8AC3E}">
        <p14:creationId xmlns:p14="http://schemas.microsoft.com/office/powerpoint/2010/main" val="1001066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F15D-AF43-5A3D-C3C9-89911E5BA5F0}"/>
              </a:ext>
            </a:extLst>
          </p:cNvPr>
          <p:cNvSpPr>
            <a:spLocks noGrp="1"/>
          </p:cNvSpPr>
          <p:nvPr>
            <p:ph type="title"/>
          </p:nvPr>
        </p:nvSpPr>
        <p:spPr/>
        <p:txBody>
          <a:bodyPr/>
          <a:lstStyle/>
          <a:p>
            <a:r>
              <a:rPr lang="en-US" dirty="0"/>
              <a:t>Time series forecasting</a:t>
            </a:r>
          </a:p>
        </p:txBody>
      </p:sp>
      <p:sp>
        <p:nvSpPr>
          <p:cNvPr id="3" name="Content Placeholder 2">
            <a:extLst>
              <a:ext uri="{FF2B5EF4-FFF2-40B4-BE49-F238E27FC236}">
                <a16:creationId xmlns:a16="http://schemas.microsoft.com/office/drawing/2014/main" id="{069BF27C-D840-882F-76B7-73C67ED1B0E4}"/>
              </a:ext>
            </a:extLst>
          </p:cNvPr>
          <p:cNvSpPr>
            <a:spLocks noGrp="1"/>
          </p:cNvSpPr>
          <p:nvPr>
            <p:ph idx="1"/>
          </p:nvPr>
        </p:nvSpPr>
        <p:spPr>
          <a:xfrm>
            <a:off x="685801" y="1837269"/>
            <a:ext cx="5755192" cy="2954866"/>
          </a:xfrm>
        </p:spPr>
        <p:txBody>
          <a:bodyPr>
            <a:normAutofit/>
          </a:bodyPr>
          <a:lstStyle/>
          <a:p>
            <a:pPr marL="0" indent="0">
              <a:buNone/>
            </a:pPr>
            <a:r>
              <a:rPr lang="en-US" sz="2000" dirty="0"/>
              <a:t>Modeling in DS</a:t>
            </a:r>
          </a:p>
          <a:p>
            <a:r>
              <a:rPr lang="en-US" sz="2000" dirty="0"/>
              <a:t>Represent a real-world process with statistics</a:t>
            </a:r>
          </a:p>
          <a:p>
            <a:r>
              <a:rPr lang="en-US" sz="2000" dirty="0"/>
              <a:t>Mathematical relationships between variables, including random variables.</a:t>
            </a:r>
          </a:p>
          <a:p>
            <a:r>
              <a:rPr lang="en-US" sz="2000" dirty="0"/>
              <a:t>Based on statistical assumptions and historical data</a:t>
            </a:r>
          </a:p>
        </p:txBody>
      </p:sp>
      <p:pic>
        <p:nvPicPr>
          <p:cNvPr id="5" name="Picture 4">
            <a:extLst>
              <a:ext uri="{FF2B5EF4-FFF2-40B4-BE49-F238E27FC236}">
                <a16:creationId xmlns:a16="http://schemas.microsoft.com/office/drawing/2014/main" id="{BE84B79D-660B-41B6-27E5-9ACA04265DEC}"/>
              </a:ext>
            </a:extLst>
          </p:cNvPr>
          <p:cNvPicPr>
            <a:picLocks noChangeAspect="1"/>
          </p:cNvPicPr>
          <p:nvPr/>
        </p:nvPicPr>
        <p:blipFill>
          <a:blip r:embed="rId2"/>
          <a:stretch>
            <a:fillRect/>
          </a:stretch>
        </p:blipFill>
        <p:spPr>
          <a:xfrm>
            <a:off x="6878708" y="142002"/>
            <a:ext cx="5179111" cy="2197836"/>
          </a:xfrm>
          <a:prstGeom prst="rect">
            <a:avLst/>
          </a:prstGeom>
        </p:spPr>
      </p:pic>
      <p:pic>
        <p:nvPicPr>
          <p:cNvPr id="7" name="Picture 6">
            <a:extLst>
              <a:ext uri="{FF2B5EF4-FFF2-40B4-BE49-F238E27FC236}">
                <a16:creationId xmlns:a16="http://schemas.microsoft.com/office/drawing/2014/main" id="{00C02FE8-2A51-F2C1-495B-E68176BCAA22}"/>
              </a:ext>
            </a:extLst>
          </p:cNvPr>
          <p:cNvPicPr>
            <a:picLocks noChangeAspect="1"/>
          </p:cNvPicPr>
          <p:nvPr/>
        </p:nvPicPr>
        <p:blipFill>
          <a:blip r:embed="rId3"/>
          <a:stretch>
            <a:fillRect/>
          </a:stretch>
        </p:blipFill>
        <p:spPr>
          <a:xfrm>
            <a:off x="7449315" y="2524795"/>
            <a:ext cx="4608094" cy="1463560"/>
          </a:xfrm>
          <a:prstGeom prst="rect">
            <a:avLst/>
          </a:prstGeom>
        </p:spPr>
      </p:pic>
      <p:pic>
        <p:nvPicPr>
          <p:cNvPr id="9" name="Picture 8">
            <a:extLst>
              <a:ext uri="{FF2B5EF4-FFF2-40B4-BE49-F238E27FC236}">
                <a16:creationId xmlns:a16="http://schemas.microsoft.com/office/drawing/2014/main" id="{28D21024-2203-0FAF-85F5-3D80115D79FB}"/>
              </a:ext>
            </a:extLst>
          </p:cNvPr>
          <p:cNvPicPr>
            <a:picLocks noChangeAspect="1"/>
          </p:cNvPicPr>
          <p:nvPr/>
        </p:nvPicPr>
        <p:blipFill rotWithShape="1">
          <a:blip r:embed="rId4"/>
          <a:srcRect l="3105"/>
          <a:stretch/>
        </p:blipFill>
        <p:spPr>
          <a:xfrm>
            <a:off x="7449315" y="4107749"/>
            <a:ext cx="4613038" cy="1558589"/>
          </a:xfrm>
          <a:prstGeom prst="rect">
            <a:avLst/>
          </a:prstGeom>
        </p:spPr>
      </p:pic>
      <p:pic>
        <p:nvPicPr>
          <p:cNvPr id="11" name="Picture 10">
            <a:extLst>
              <a:ext uri="{FF2B5EF4-FFF2-40B4-BE49-F238E27FC236}">
                <a16:creationId xmlns:a16="http://schemas.microsoft.com/office/drawing/2014/main" id="{6AB86817-2B0B-1091-C6EE-5484E42E6FE0}"/>
              </a:ext>
            </a:extLst>
          </p:cNvPr>
          <p:cNvPicPr>
            <a:picLocks noChangeAspect="1"/>
          </p:cNvPicPr>
          <p:nvPr/>
        </p:nvPicPr>
        <p:blipFill>
          <a:blip r:embed="rId5"/>
          <a:stretch>
            <a:fillRect/>
          </a:stretch>
        </p:blipFill>
        <p:spPr>
          <a:xfrm>
            <a:off x="248086" y="4575496"/>
            <a:ext cx="6879079" cy="2140502"/>
          </a:xfrm>
          <a:prstGeom prst="rect">
            <a:avLst/>
          </a:prstGeom>
        </p:spPr>
      </p:pic>
      <p:sp>
        <p:nvSpPr>
          <p:cNvPr id="12" name="Content Placeholder 2">
            <a:extLst>
              <a:ext uri="{FF2B5EF4-FFF2-40B4-BE49-F238E27FC236}">
                <a16:creationId xmlns:a16="http://schemas.microsoft.com/office/drawing/2014/main" id="{38FBF9CC-CFE8-4CF3-E2BF-80AA78E1EEAD}"/>
              </a:ext>
            </a:extLst>
          </p:cNvPr>
          <p:cNvSpPr txBox="1">
            <a:spLocks/>
          </p:cNvSpPr>
          <p:nvPr/>
        </p:nvSpPr>
        <p:spPr>
          <a:xfrm>
            <a:off x="7318514" y="5642147"/>
            <a:ext cx="4743839" cy="107385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sz="2000" dirty="0"/>
              <a:t>Ranges in complexity, from linear equation to a deep learning algorithm.</a:t>
            </a:r>
          </a:p>
        </p:txBody>
      </p:sp>
    </p:spTree>
    <p:extLst>
      <p:ext uri="{BB962C8B-B14F-4D97-AF65-F5344CB8AC3E}">
        <p14:creationId xmlns:p14="http://schemas.microsoft.com/office/powerpoint/2010/main" val="1022918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3EB48-FF1D-A2B6-707C-8CE03C498397}"/>
              </a:ext>
            </a:extLst>
          </p:cNvPr>
          <p:cNvSpPr>
            <a:spLocks noGrp="1"/>
          </p:cNvSpPr>
          <p:nvPr>
            <p:ph idx="1"/>
          </p:nvPr>
        </p:nvSpPr>
        <p:spPr>
          <a:xfrm>
            <a:off x="155714" y="258418"/>
            <a:ext cx="5940286" cy="4996070"/>
          </a:xfrm>
        </p:spPr>
        <p:txBody>
          <a:bodyPr>
            <a:normAutofit/>
          </a:bodyPr>
          <a:lstStyle/>
          <a:p>
            <a:r>
              <a:rPr lang="en-US" sz="2400" dirty="0"/>
              <a:t>Time series data</a:t>
            </a:r>
          </a:p>
          <a:p>
            <a:r>
              <a:rPr lang="en-US" sz="2400" dirty="0"/>
              <a:t>A series of data points sequenced by time.</a:t>
            </a:r>
          </a:p>
          <a:p>
            <a:pPr lvl="1"/>
            <a:r>
              <a:rPr lang="en-US" sz="2000" dirty="0"/>
              <a:t>Stock prices</a:t>
            </a:r>
          </a:p>
          <a:p>
            <a:pPr lvl="1"/>
            <a:r>
              <a:rPr lang="en-US" sz="2000" dirty="0"/>
              <a:t>Gas prices</a:t>
            </a:r>
          </a:p>
          <a:p>
            <a:pPr lvl="1"/>
            <a:r>
              <a:rPr lang="en-US" sz="2000" dirty="0"/>
              <a:t>Unemployment rates</a:t>
            </a:r>
          </a:p>
          <a:p>
            <a:pPr lvl="1"/>
            <a:r>
              <a:rPr lang="en-US" sz="2000" dirty="0"/>
              <a:t>Heart rate</a:t>
            </a:r>
          </a:p>
          <a:p>
            <a:pPr lvl="1"/>
            <a:r>
              <a:rPr lang="en-US" sz="2000" dirty="0"/>
              <a:t>Inflation rate</a:t>
            </a:r>
          </a:p>
          <a:p>
            <a:pPr lvl="1"/>
            <a:r>
              <a:rPr lang="en-US" sz="2000" dirty="0"/>
              <a:t>CO2 levels</a:t>
            </a:r>
          </a:p>
          <a:p>
            <a:pPr lvl="1"/>
            <a:r>
              <a:rPr lang="en-US" sz="2000" dirty="0"/>
              <a:t>World temperature</a:t>
            </a:r>
          </a:p>
          <a:p>
            <a:pPr lvl="1"/>
            <a:r>
              <a:rPr lang="en-US" sz="2000" dirty="0"/>
              <a:t>Height of ocean tides</a:t>
            </a:r>
          </a:p>
          <a:p>
            <a:pPr lvl="1"/>
            <a:r>
              <a:rPr lang="en-US" sz="2000" dirty="0"/>
              <a:t>Fuel consumption during winter</a:t>
            </a:r>
          </a:p>
        </p:txBody>
      </p:sp>
      <p:pic>
        <p:nvPicPr>
          <p:cNvPr id="5" name="Picture 4">
            <a:extLst>
              <a:ext uri="{FF2B5EF4-FFF2-40B4-BE49-F238E27FC236}">
                <a16:creationId xmlns:a16="http://schemas.microsoft.com/office/drawing/2014/main" id="{9BBE9C02-FC6F-EFFF-C9AD-7C578D91F3F5}"/>
              </a:ext>
            </a:extLst>
          </p:cNvPr>
          <p:cNvPicPr>
            <a:picLocks noChangeAspect="1"/>
          </p:cNvPicPr>
          <p:nvPr/>
        </p:nvPicPr>
        <p:blipFill>
          <a:blip r:embed="rId2"/>
          <a:stretch>
            <a:fillRect/>
          </a:stretch>
        </p:blipFill>
        <p:spPr>
          <a:xfrm>
            <a:off x="7540487" y="352526"/>
            <a:ext cx="4342856" cy="2635838"/>
          </a:xfrm>
          <a:prstGeom prst="rect">
            <a:avLst/>
          </a:prstGeom>
        </p:spPr>
      </p:pic>
      <p:sp>
        <p:nvSpPr>
          <p:cNvPr id="6" name="Content Placeholder 2">
            <a:extLst>
              <a:ext uri="{FF2B5EF4-FFF2-40B4-BE49-F238E27FC236}">
                <a16:creationId xmlns:a16="http://schemas.microsoft.com/office/drawing/2014/main" id="{5944C707-1F5E-EA75-9167-F44AF46A31D7}"/>
              </a:ext>
            </a:extLst>
          </p:cNvPr>
          <p:cNvSpPr txBox="1">
            <a:spLocks/>
          </p:cNvSpPr>
          <p:nvPr/>
        </p:nvSpPr>
        <p:spPr>
          <a:xfrm>
            <a:off x="5022574" y="2988363"/>
            <a:ext cx="7036903" cy="361121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dirty="0"/>
              <a:t>Forecasting time series</a:t>
            </a:r>
          </a:p>
          <a:p>
            <a:pPr lvl="1"/>
            <a:r>
              <a:rPr lang="en-US" sz="1800" dirty="0"/>
              <a:t>How much rainfall will we get next month?</a:t>
            </a:r>
          </a:p>
          <a:p>
            <a:pPr lvl="1"/>
            <a:r>
              <a:rPr lang="en-US" sz="1800" dirty="0"/>
              <a:t>Will traffic ease up in the next half hour?</a:t>
            </a:r>
          </a:p>
          <a:p>
            <a:pPr lvl="1"/>
            <a:r>
              <a:rPr lang="en-US" sz="1800" dirty="0"/>
              <a:t>How will the stock market move in the next six hours?</a:t>
            </a:r>
          </a:p>
          <a:p>
            <a:pPr lvl="1"/>
            <a:r>
              <a:rPr lang="en-US" sz="1800" dirty="0"/>
              <a:t>What will be earth’s population in 20 years?</a:t>
            </a:r>
          </a:p>
          <a:p>
            <a:pPr lvl="1"/>
            <a:r>
              <a:rPr lang="en-US" sz="1800" dirty="0"/>
              <a:t>What will be % of EV cars in 5 years?</a:t>
            </a:r>
          </a:p>
          <a:p>
            <a:r>
              <a:rPr lang="en-US" sz="2000" dirty="0"/>
              <a:t>Derive a model from historical data to generate predictions.</a:t>
            </a:r>
          </a:p>
          <a:p>
            <a:r>
              <a:rPr lang="en-US" sz="2000" dirty="0"/>
              <a:t>Modeling methods use a combination of statistical and machine learning methods.</a:t>
            </a:r>
          </a:p>
        </p:txBody>
      </p:sp>
    </p:spTree>
    <p:extLst>
      <p:ext uri="{BB962C8B-B14F-4D97-AF65-F5344CB8AC3E}">
        <p14:creationId xmlns:p14="http://schemas.microsoft.com/office/powerpoint/2010/main" val="2372671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D4540-89B2-9A06-D117-D85FDE7D4472}"/>
              </a:ext>
            </a:extLst>
          </p:cNvPr>
          <p:cNvPicPr>
            <a:picLocks noChangeAspect="1"/>
          </p:cNvPicPr>
          <p:nvPr/>
        </p:nvPicPr>
        <p:blipFill>
          <a:blip r:embed="rId2"/>
          <a:stretch>
            <a:fillRect/>
          </a:stretch>
        </p:blipFill>
        <p:spPr>
          <a:xfrm>
            <a:off x="426614" y="318279"/>
            <a:ext cx="5380186" cy="5258256"/>
          </a:xfrm>
          <a:prstGeom prst="rect">
            <a:avLst/>
          </a:prstGeom>
        </p:spPr>
      </p:pic>
      <p:pic>
        <p:nvPicPr>
          <p:cNvPr id="5" name="Picture 4">
            <a:extLst>
              <a:ext uri="{FF2B5EF4-FFF2-40B4-BE49-F238E27FC236}">
                <a16:creationId xmlns:a16="http://schemas.microsoft.com/office/drawing/2014/main" id="{D949E156-5183-DDF5-0D74-1D8AAE576E94}"/>
              </a:ext>
            </a:extLst>
          </p:cNvPr>
          <p:cNvPicPr>
            <a:picLocks noChangeAspect="1"/>
          </p:cNvPicPr>
          <p:nvPr/>
        </p:nvPicPr>
        <p:blipFill>
          <a:blip r:embed="rId3"/>
          <a:stretch>
            <a:fillRect/>
          </a:stretch>
        </p:blipFill>
        <p:spPr>
          <a:xfrm>
            <a:off x="6385202" y="318279"/>
            <a:ext cx="5496568" cy="5258256"/>
          </a:xfrm>
          <a:prstGeom prst="rect">
            <a:avLst/>
          </a:prstGeom>
        </p:spPr>
      </p:pic>
      <p:sp>
        <p:nvSpPr>
          <p:cNvPr id="7" name="TextBox 6">
            <a:extLst>
              <a:ext uri="{FF2B5EF4-FFF2-40B4-BE49-F238E27FC236}">
                <a16:creationId xmlns:a16="http://schemas.microsoft.com/office/drawing/2014/main" id="{41E6C0F3-52E8-C42E-6CD3-7763D2098526}"/>
              </a:ext>
            </a:extLst>
          </p:cNvPr>
          <p:cNvSpPr txBox="1"/>
          <p:nvPr/>
        </p:nvSpPr>
        <p:spPr>
          <a:xfrm>
            <a:off x="611716" y="5576535"/>
            <a:ext cx="11153670" cy="1200329"/>
          </a:xfrm>
          <a:prstGeom prst="rect">
            <a:avLst/>
          </a:prstGeom>
          <a:noFill/>
        </p:spPr>
        <p:txBody>
          <a:bodyPr wrap="square">
            <a:spAutoFit/>
          </a:bodyPr>
          <a:lstStyle/>
          <a:p>
            <a:r>
              <a:rPr lang="en-US" b="0" i="0" dirty="0">
                <a:effectLst/>
                <a:latin typeface="Studio-Feixen-Sans"/>
              </a:rPr>
              <a:t>There are also two blue areas shown along the forecast. These are confidence intervals, which are extremely useful for evaluating predictions. We see two confidence intervals: 80% and 95%. The model is 80% sure that the true value will be in the area labeled as 80. Same goes with the area labeled as 95. If we're using this forecast to make big decisions, confidence intervals can help us buffer for the unexpected.</a:t>
            </a:r>
            <a:endParaRPr lang="en-US" dirty="0"/>
          </a:p>
        </p:txBody>
      </p:sp>
    </p:spTree>
    <p:extLst>
      <p:ext uri="{BB962C8B-B14F-4D97-AF65-F5344CB8AC3E}">
        <p14:creationId xmlns:p14="http://schemas.microsoft.com/office/powerpoint/2010/main" val="3161459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C6A892-3105-B324-8379-BC4DBEB94820}"/>
              </a:ext>
            </a:extLst>
          </p:cNvPr>
          <p:cNvSpPr txBox="1"/>
          <p:nvPr/>
        </p:nvSpPr>
        <p:spPr>
          <a:xfrm>
            <a:off x="454688" y="2041044"/>
            <a:ext cx="9372600" cy="3539430"/>
          </a:xfrm>
          <a:prstGeom prst="rect">
            <a:avLst/>
          </a:prstGeom>
          <a:noFill/>
        </p:spPr>
        <p:txBody>
          <a:bodyPr wrap="square">
            <a:spAutoFit/>
          </a:bodyPr>
          <a:lstStyle/>
          <a:p>
            <a:pPr marL="342900" indent="-342900">
              <a:buFont typeface="+mj-lt"/>
              <a:buAutoNum type="arabicPeriod"/>
            </a:pPr>
            <a:r>
              <a:rPr lang="en-US" sz="2800" dirty="0">
                <a:latin typeface="Studio-Feixen-Sans"/>
              </a:rPr>
              <a:t>The price of an airline ticket during different seasons.</a:t>
            </a:r>
          </a:p>
          <a:p>
            <a:pPr marL="342900" indent="-342900">
              <a:buFont typeface="+mj-lt"/>
              <a:buAutoNum type="arabicPeriod"/>
            </a:pPr>
            <a:r>
              <a:rPr lang="en-US" sz="2800" dirty="0">
                <a:latin typeface="Studio-Feixen-Sans"/>
              </a:rPr>
              <a:t>Weekly energy consumption.</a:t>
            </a:r>
          </a:p>
          <a:p>
            <a:pPr marL="342900" indent="-342900">
              <a:buFont typeface="+mj-lt"/>
              <a:buAutoNum type="arabicPeriod"/>
            </a:pPr>
            <a:r>
              <a:rPr lang="en-US" sz="2800" dirty="0">
                <a:latin typeface="Studio-Feixen-Sans"/>
              </a:rPr>
              <a:t>Name and address of users.</a:t>
            </a:r>
          </a:p>
          <a:p>
            <a:pPr marL="342900" indent="-342900">
              <a:buFont typeface="+mj-lt"/>
              <a:buAutoNum type="arabicPeriod"/>
            </a:pPr>
            <a:r>
              <a:rPr lang="en-US" sz="2800" dirty="0">
                <a:latin typeface="Studio-Feixen-Sans"/>
              </a:rPr>
              <a:t>Number of steps walked every day for the past year.</a:t>
            </a:r>
          </a:p>
          <a:p>
            <a:pPr marL="342900" indent="-342900">
              <a:buFont typeface="+mj-lt"/>
              <a:buAutoNum type="arabicPeriod"/>
            </a:pPr>
            <a:r>
              <a:rPr lang="en-US" sz="2800" dirty="0">
                <a:latin typeface="Studio-Feixen-Sans"/>
              </a:rPr>
              <a:t>Geo-spatial of all hiking-trial in Yosemite park.</a:t>
            </a:r>
          </a:p>
          <a:p>
            <a:pPr marL="342900" indent="-342900">
              <a:buFont typeface="+mj-lt"/>
              <a:buAutoNum type="arabicPeriod"/>
            </a:pPr>
            <a:r>
              <a:rPr lang="en-US" sz="2800" dirty="0">
                <a:latin typeface="Studio-Feixen-Sans"/>
              </a:rPr>
              <a:t>Food nutrients in Thai cuisine.</a:t>
            </a:r>
          </a:p>
          <a:p>
            <a:pPr marL="342900" indent="-342900">
              <a:buFont typeface="+mj-lt"/>
              <a:buAutoNum type="arabicPeriod"/>
            </a:pPr>
            <a:r>
              <a:rPr lang="en-US" sz="2800" dirty="0">
                <a:latin typeface="Studio-Feixen-Sans"/>
              </a:rPr>
              <a:t>VMS intakes and retention rate for the last 5 years.</a:t>
            </a:r>
          </a:p>
          <a:p>
            <a:pPr marL="342900" indent="-342900">
              <a:buFont typeface="+mj-lt"/>
              <a:buAutoNum type="arabicPeriod"/>
            </a:pPr>
            <a:r>
              <a:rPr lang="en-US" sz="2800" dirty="0">
                <a:latin typeface="Studio-Feixen-Sans"/>
              </a:rPr>
              <a:t>Engine RPM of different car models.</a:t>
            </a:r>
          </a:p>
        </p:txBody>
      </p:sp>
      <p:sp>
        <p:nvSpPr>
          <p:cNvPr id="4" name="TextBox 3">
            <a:extLst>
              <a:ext uri="{FF2B5EF4-FFF2-40B4-BE49-F238E27FC236}">
                <a16:creationId xmlns:a16="http://schemas.microsoft.com/office/drawing/2014/main" id="{9CA33AC6-36F8-65F4-D843-F3A66C37BD09}"/>
              </a:ext>
            </a:extLst>
          </p:cNvPr>
          <p:cNvSpPr txBox="1"/>
          <p:nvPr/>
        </p:nvSpPr>
        <p:spPr>
          <a:xfrm>
            <a:off x="454688" y="423729"/>
            <a:ext cx="11442560" cy="523220"/>
          </a:xfrm>
          <a:prstGeom prst="rect">
            <a:avLst/>
          </a:prstGeom>
          <a:noFill/>
        </p:spPr>
        <p:txBody>
          <a:bodyPr wrap="square">
            <a:spAutoFit/>
          </a:bodyPr>
          <a:lstStyle/>
          <a:p>
            <a:r>
              <a:rPr lang="en-US" sz="2800" dirty="0">
                <a:latin typeface="Studio-Feixen-Sans"/>
              </a:rPr>
              <a:t>Which one is and is not Time series data?</a:t>
            </a:r>
          </a:p>
        </p:txBody>
      </p:sp>
    </p:spTree>
    <p:extLst>
      <p:ext uri="{BB962C8B-B14F-4D97-AF65-F5344CB8AC3E}">
        <p14:creationId xmlns:p14="http://schemas.microsoft.com/office/powerpoint/2010/main" val="19586247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99E38F-ABD4-63C1-9CDE-3744B6698DB5}"/>
              </a:ext>
            </a:extLst>
          </p:cNvPr>
          <p:cNvSpPr txBox="1"/>
          <p:nvPr/>
        </p:nvSpPr>
        <p:spPr>
          <a:xfrm>
            <a:off x="153236" y="146261"/>
            <a:ext cx="11914833" cy="707886"/>
          </a:xfrm>
          <a:prstGeom prst="rect">
            <a:avLst/>
          </a:prstGeom>
          <a:noFill/>
        </p:spPr>
        <p:txBody>
          <a:bodyPr wrap="square">
            <a:spAutoFit/>
          </a:bodyPr>
          <a:lstStyle/>
          <a:p>
            <a:pPr algn="l"/>
            <a:r>
              <a:rPr lang="en-US" sz="2000" b="1" i="0" dirty="0">
                <a:effectLst/>
                <a:latin typeface="Studio-Feixen-Sans"/>
              </a:rPr>
              <a:t>Interpret a time series plot</a:t>
            </a:r>
          </a:p>
          <a:p>
            <a:pPr algn="l"/>
            <a:r>
              <a:rPr lang="en-US" sz="2000" b="0" i="0" dirty="0">
                <a:effectLst/>
                <a:latin typeface="Studio-Feixen-Sans"/>
              </a:rPr>
              <a:t>Below is a forecast of potato prices in Rwanda for the years 2016 and 2017.</a:t>
            </a:r>
          </a:p>
        </p:txBody>
      </p:sp>
      <p:pic>
        <p:nvPicPr>
          <p:cNvPr id="5" name="Picture 4">
            <a:extLst>
              <a:ext uri="{FF2B5EF4-FFF2-40B4-BE49-F238E27FC236}">
                <a16:creationId xmlns:a16="http://schemas.microsoft.com/office/drawing/2014/main" id="{06010844-B1EA-4742-17E4-DFE97A04DCCB}"/>
              </a:ext>
            </a:extLst>
          </p:cNvPr>
          <p:cNvPicPr>
            <a:picLocks noChangeAspect="1"/>
          </p:cNvPicPr>
          <p:nvPr/>
        </p:nvPicPr>
        <p:blipFill>
          <a:blip r:embed="rId2"/>
          <a:stretch>
            <a:fillRect/>
          </a:stretch>
        </p:blipFill>
        <p:spPr>
          <a:xfrm>
            <a:off x="6350620" y="1066193"/>
            <a:ext cx="5483571" cy="5445358"/>
          </a:xfrm>
          <a:prstGeom prst="rect">
            <a:avLst/>
          </a:prstGeom>
        </p:spPr>
      </p:pic>
      <p:sp>
        <p:nvSpPr>
          <p:cNvPr id="7" name="TextBox 6">
            <a:extLst>
              <a:ext uri="{FF2B5EF4-FFF2-40B4-BE49-F238E27FC236}">
                <a16:creationId xmlns:a16="http://schemas.microsoft.com/office/drawing/2014/main" id="{0CAF7081-309D-4335-3695-EAB25313B0B6}"/>
              </a:ext>
            </a:extLst>
          </p:cNvPr>
          <p:cNvSpPr txBox="1"/>
          <p:nvPr/>
        </p:nvSpPr>
        <p:spPr>
          <a:xfrm>
            <a:off x="153236" y="1632040"/>
            <a:ext cx="6096000" cy="707886"/>
          </a:xfrm>
          <a:prstGeom prst="rect">
            <a:avLst/>
          </a:prstGeom>
          <a:noFill/>
        </p:spPr>
        <p:txBody>
          <a:bodyPr wrap="square">
            <a:spAutoFit/>
          </a:bodyPr>
          <a:lstStyle/>
          <a:p>
            <a:r>
              <a:rPr lang="en-US" sz="2000" b="0" i="0" dirty="0">
                <a:effectLst/>
                <a:latin typeface="Studio-Feixen-Sans"/>
              </a:rPr>
              <a:t>Which of the following statements is true about the model's prediction?</a:t>
            </a:r>
            <a:endParaRPr lang="en-US" sz="2000" dirty="0"/>
          </a:p>
        </p:txBody>
      </p:sp>
      <p:sp>
        <p:nvSpPr>
          <p:cNvPr id="9" name="TextBox 8">
            <a:extLst>
              <a:ext uri="{FF2B5EF4-FFF2-40B4-BE49-F238E27FC236}">
                <a16:creationId xmlns:a16="http://schemas.microsoft.com/office/drawing/2014/main" id="{8547BD5E-F7CA-EC05-5F7E-74B5332F234C}"/>
              </a:ext>
            </a:extLst>
          </p:cNvPr>
          <p:cNvSpPr txBox="1"/>
          <p:nvPr/>
        </p:nvSpPr>
        <p:spPr>
          <a:xfrm>
            <a:off x="154912" y="2466931"/>
            <a:ext cx="6094324" cy="2308324"/>
          </a:xfrm>
          <a:prstGeom prst="rect">
            <a:avLst/>
          </a:prstGeom>
          <a:noFill/>
        </p:spPr>
        <p:txBody>
          <a:bodyPr wrap="square">
            <a:spAutoFit/>
          </a:bodyPr>
          <a:lstStyle/>
          <a:p>
            <a:pPr marL="285750" indent="-285750">
              <a:buFont typeface="Arial" panose="020B0604020202020204" pitchFamily="34" charset="0"/>
              <a:buChar char="•"/>
            </a:pPr>
            <a:r>
              <a:rPr lang="en-US" dirty="0"/>
              <a:t>The model is 95% confident that the highest the price will peak is 410 Rwandan francs.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model is 80% confident that the highest the price will peak is 450 Rwandan francs.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model is 80% confident that the lowest the price will go is 25 Rwandan francs.</a:t>
            </a:r>
          </a:p>
        </p:txBody>
      </p:sp>
    </p:spTree>
    <p:extLst>
      <p:ext uri="{BB962C8B-B14F-4D97-AF65-F5344CB8AC3E}">
        <p14:creationId xmlns:p14="http://schemas.microsoft.com/office/powerpoint/2010/main" val="136989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BE56D08-63C2-AF8D-D397-6813150BBF0A}"/>
              </a:ext>
            </a:extLst>
          </p:cNvPr>
          <p:cNvSpPr/>
          <p:nvPr/>
        </p:nvSpPr>
        <p:spPr>
          <a:xfrm>
            <a:off x="7926659" y="2142067"/>
            <a:ext cx="3187390" cy="179059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D535740-401F-F522-A24A-9A0DEB79D83E}"/>
              </a:ext>
            </a:extLst>
          </p:cNvPr>
          <p:cNvSpPr/>
          <p:nvPr/>
        </p:nvSpPr>
        <p:spPr>
          <a:xfrm>
            <a:off x="4261626" y="2142067"/>
            <a:ext cx="3187390" cy="179059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B7D602-D4AF-849D-1E93-6CCE73C0C923}"/>
              </a:ext>
            </a:extLst>
          </p:cNvPr>
          <p:cNvSpPr/>
          <p:nvPr/>
        </p:nvSpPr>
        <p:spPr>
          <a:xfrm>
            <a:off x="685801" y="2142067"/>
            <a:ext cx="3187390" cy="179059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BE9DD-58A1-57B5-1946-87FB3E9EA0D2}"/>
              </a:ext>
            </a:extLst>
          </p:cNvPr>
          <p:cNvSpPr>
            <a:spLocks noGrp="1"/>
          </p:cNvSpPr>
          <p:nvPr>
            <p:ph type="title"/>
          </p:nvPr>
        </p:nvSpPr>
        <p:spPr/>
        <p:txBody>
          <a:bodyPr/>
          <a:lstStyle/>
          <a:p>
            <a:r>
              <a:rPr lang="en-US" dirty="0"/>
              <a:t>Building a customer service chatbot</a:t>
            </a:r>
          </a:p>
        </p:txBody>
      </p:sp>
      <p:sp>
        <p:nvSpPr>
          <p:cNvPr id="3" name="Content Placeholder 2">
            <a:extLst>
              <a:ext uri="{FF2B5EF4-FFF2-40B4-BE49-F238E27FC236}">
                <a16:creationId xmlns:a16="http://schemas.microsoft.com/office/drawing/2014/main" id="{01A5679A-0D5D-9C24-39D1-6FF326E294D0}"/>
              </a:ext>
            </a:extLst>
          </p:cNvPr>
          <p:cNvSpPr>
            <a:spLocks noGrp="1"/>
          </p:cNvSpPr>
          <p:nvPr>
            <p:ph sz="half" idx="1"/>
          </p:nvPr>
        </p:nvSpPr>
        <p:spPr>
          <a:xfrm>
            <a:off x="685802" y="2142067"/>
            <a:ext cx="3321203" cy="616001"/>
          </a:xfrm>
        </p:spPr>
        <p:txBody>
          <a:bodyPr/>
          <a:lstStyle/>
          <a:p>
            <a:r>
              <a:rPr lang="en-US" dirty="0">
                <a:solidFill>
                  <a:srgbClr val="FFFF00"/>
                </a:solidFill>
              </a:rPr>
              <a:t>Data Collection and Storage</a:t>
            </a:r>
          </a:p>
        </p:txBody>
      </p:sp>
      <p:sp>
        <p:nvSpPr>
          <p:cNvPr id="5" name="Content Placeholder 2">
            <a:extLst>
              <a:ext uri="{FF2B5EF4-FFF2-40B4-BE49-F238E27FC236}">
                <a16:creationId xmlns:a16="http://schemas.microsoft.com/office/drawing/2014/main" id="{13FABB49-74AA-A539-B5CB-549980A58E3B}"/>
              </a:ext>
            </a:extLst>
          </p:cNvPr>
          <p:cNvSpPr txBox="1">
            <a:spLocks/>
          </p:cNvSpPr>
          <p:nvPr/>
        </p:nvSpPr>
        <p:spPr>
          <a:xfrm>
            <a:off x="4280212" y="2142067"/>
            <a:ext cx="3321203" cy="61600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solidFill>
                  <a:srgbClr val="FFFF00"/>
                </a:solidFill>
              </a:rPr>
              <a:t>Exploration and Visualization</a:t>
            </a:r>
          </a:p>
        </p:txBody>
      </p:sp>
      <p:sp>
        <p:nvSpPr>
          <p:cNvPr id="6" name="Content Placeholder 2">
            <a:extLst>
              <a:ext uri="{FF2B5EF4-FFF2-40B4-BE49-F238E27FC236}">
                <a16:creationId xmlns:a16="http://schemas.microsoft.com/office/drawing/2014/main" id="{48BEA905-AF1A-0E6D-C65D-1A0433A82D2F}"/>
              </a:ext>
            </a:extLst>
          </p:cNvPr>
          <p:cNvSpPr txBox="1">
            <a:spLocks/>
          </p:cNvSpPr>
          <p:nvPr/>
        </p:nvSpPr>
        <p:spPr>
          <a:xfrm>
            <a:off x="8008436" y="2142067"/>
            <a:ext cx="3321203" cy="61600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solidFill>
                  <a:srgbClr val="FFFF00"/>
                </a:solidFill>
              </a:rPr>
              <a:t>Experiment and Prediction</a:t>
            </a:r>
          </a:p>
        </p:txBody>
      </p:sp>
      <p:sp>
        <p:nvSpPr>
          <p:cNvPr id="11" name="TextBox 10">
            <a:extLst>
              <a:ext uri="{FF2B5EF4-FFF2-40B4-BE49-F238E27FC236}">
                <a16:creationId xmlns:a16="http://schemas.microsoft.com/office/drawing/2014/main" id="{7426C98B-AD2D-836E-8DBA-016337219D1D}"/>
              </a:ext>
            </a:extLst>
          </p:cNvPr>
          <p:cNvSpPr txBox="1"/>
          <p:nvPr/>
        </p:nvSpPr>
        <p:spPr>
          <a:xfrm>
            <a:off x="990602" y="4243977"/>
            <a:ext cx="9729437" cy="2461508"/>
          </a:xfrm>
          <a:prstGeom prst="rect">
            <a:avLst/>
          </a:prstGeom>
          <a:noFill/>
        </p:spPr>
        <p:txBody>
          <a:bodyPr wrap="square">
            <a:spAutoFit/>
          </a:bodyPr>
          <a:lstStyle/>
          <a:p>
            <a:pPr marL="742950" marR="0" lvl="1" indent="-285750">
              <a:lnSpc>
                <a:spcPct val="107000"/>
              </a:lnSpc>
              <a:spcBef>
                <a:spcPts val="0"/>
              </a:spcBef>
              <a:spcAft>
                <a:spcPts val="0"/>
              </a:spcAft>
              <a:buFont typeface="+mj-lt"/>
              <a:buAutoNum type="alphaLcPeriod"/>
            </a:pPr>
            <a:r>
              <a:rPr lang="en-US" sz="1800" kern="100" dirty="0">
                <a:effectLst/>
                <a:latin typeface="Calibri" panose="020F0502020204030204" pitchFamily="34" charset="0"/>
                <a:ea typeface="Calibri" panose="020F0502020204030204" pitchFamily="34" charset="0"/>
                <a:cs typeface="Cordia New" panose="020B0304020202020204" pitchFamily="34" charset="-34"/>
              </a:rPr>
              <a:t>Gather customer information for each conversation.</a:t>
            </a:r>
          </a:p>
          <a:p>
            <a:pPr marL="742950" lvl="1" indent="-285750">
              <a:lnSpc>
                <a:spcPct val="107000"/>
              </a:lnSpc>
              <a:buFont typeface="+mj-lt"/>
              <a:buAutoNum type="alphaLcPeriod"/>
            </a:pPr>
            <a:r>
              <a:rPr lang="en-US" kern="100" dirty="0">
                <a:latin typeface="Calibri" panose="020F0502020204030204" pitchFamily="34" charset="0"/>
                <a:ea typeface="Calibri" panose="020F0502020204030204" pitchFamily="34" charset="0"/>
                <a:cs typeface="Cordia New" panose="020B0304020202020204" pitchFamily="34" charset="-34"/>
              </a:rPr>
              <a:t>Use a machine learning model to predict possible responses for each question.</a:t>
            </a:r>
          </a:p>
          <a:p>
            <a:pPr marL="742950" marR="0" lvl="1" indent="-285750">
              <a:lnSpc>
                <a:spcPct val="107000"/>
              </a:lnSpc>
              <a:spcBef>
                <a:spcPts val="0"/>
              </a:spcBef>
              <a:spcAft>
                <a:spcPts val="0"/>
              </a:spcAft>
              <a:buFont typeface="+mj-lt"/>
              <a:buAutoNum type="alphaLcPeriod"/>
            </a:pPr>
            <a:r>
              <a:rPr lang="en-US" kern="100" dirty="0">
                <a:latin typeface="Calibri" panose="020F0502020204030204" pitchFamily="34" charset="0"/>
                <a:ea typeface="Calibri" panose="020F0502020204030204" pitchFamily="34" charset="0"/>
                <a:cs typeface="Cordia New" panose="020B0304020202020204" pitchFamily="34" charset="-34"/>
              </a:rPr>
              <a:t>Create a bar chart of the number of conversations in each type.</a:t>
            </a:r>
          </a:p>
          <a:p>
            <a:pPr marL="742950" marR="0" lvl="1" indent="-285750">
              <a:lnSpc>
                <a:spcPct val="107000"/>
              </a:lnSpc>
              <a:spcBef>
                <a:spcPts val="0"/>
              </a:spcBef>
              <a:spcAft>
                <a:spcPts val="800"/>
              </a:spcAft>
              <a:buFont typeface="+mj-lt"/>
              <a:buAutoNum type="alphaLcPeriod"/>
            </a:pPr>
            <a:r>
              <a:rPr lang="en-US" kern="100" dirty="0">
                <a:latin typeface="Calibri" panose="020F0502020204030204" pitchFamily="34" charset="0"/>
                <a:ea typeface="Calibri" panose="020F0502020204030204" pitchFamily="34" charset="0"/>
                <a:cs typeface="Cordia New" panose="020B0304020202020204" pitchFamily="34" charset="-34"/>
              </a:rPr>
              <a:t>Plot the number conversations vs. the time of day.</a:t>
            </a:r>
          </a:p>
          <a:p>
            <a:pPr marL="742950" marR="0" lvl="1" indent="-285750">
              <a:lnSpc>
                <a:spcPct val="107000"/>
              </a:lnSpc>
              <a:spcBef>
                <a:spcPts val="0"/>
              </a:spcBef>
              <a:spcAft>
                <a:spcPts val="800"/>
              </a:spcAft>
              <a:buFont typeface="+mj-lt"/>
              <a:buAutoNum type="alphaLcPeriod"/>
            </a:pPr>
            <a:r>
              <a:rPr lang="en-US" kern="100" dirty="0">
                <a:latin typeface="Calibri" panose="020F0502020204030204" pitchFamily="34" charset="0"/>
                <a:ea typeface="Calibri" panose="020F0502020204030204" pitchFamily="34" charset="0"/>
                <a:cs typeface="Cordia New" panose="020B0304020202020204" pitchFamily="34" charset="-34"/>
              </a:rPr>
              <a:t>Load the transcripts into the data teams’ database.</a:t>
            </a:r>
          </a:p>
          <a:p>
            <a:pPr marL="742950" marR="0" lvl="1" indent="-285750">
              <a:lnSpc>
                <a:spcPct val="107000"/>
              </a:lnSpc>
              <a:spcBef>
                <a:spcPts val="0"/>
              </a:spcBef>
              <a:spcAft>
                <a:spcPts val="800"/>
              </a:spcAft>
              <a:buFont typeface="+mj-lt"/>
              <a:buAutoNum type="alphaLcPeriod"/>
            </a:pPr>
            <a:r>
              <a:rPr lang="en-US" kern="100" dirty="0">
                <a:latin typeface="Calibri" panose="020F0502020204030204" pitchFamily="34" charset="0"/>
                <a:ea typeface="Calibri" panose="020F0502020204030204" pitchFamily="34" charset="0"/>
                <a:cs typeface="Cordia New" panose="020B0304020202020204" pitchFamily="34" charset="-34"/>
              </a:rPr>
              <a:t>Collect the timestamps for each transcript.</a:t>
            </a:r>
          </a:p>
          <a:p>
            <a:pPr marL="742950" marR="0" lvl="1" indent="-285750">
              <a:lnSpc>
                <a:spcPct val="107000"/>
              </a:lnSpc>
              <a:spcBef>
                <a:spcPts val="0"/>
              </a:spcBef>
              <a:spcAft>
                <a:spcPts val="800"/>
              </a:spcAft>
              <a:buFont typeface="+mj-lt"/>
              <a:buAutoNum type="alphaLcPeriod"/>
            </a:pPr>
            <a:r>
              <a:rPr lang="en-US" kern="100" dirty="0">
                <a:latin typeface="Calibri" panose="020F0502020204030204" pitchFamily="34" charset="0"/>
                <a:ea typeface="Calibri" panose="020F0502020204030204" pitchFamily="34" charset="0"/>
                <a:cs typeface="Cordia New" panose="020B0304020202020204" pitchFamily="34" charset="-34"/>
              </a:rPr>
              <a:t>Create an algorithm that classifies the initial customer question.</a:t>
            </a:r>
          </a:p>
        </p:txBody>
      </p:sp>
    </p:spTree>
    <p:extLst>
      <p:ext uri="{BB962C8B-B14F-4D97-AF65-F5344CB8AC3E}">
        <p14:creationId xmlns:p14="http://schemas.microsoft.com/office/powerpoint/2010/main" val="44660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631E-33CA-E9F7-DE6B-16EA954A8E17}"/>
              </a:ext>
            </a:extLst>
          </p:cNvPr>
          <p:cNvSpPr>
            <a:spLocks noGrp="1"/>
          </p:cNvSpPr>
          <p:nvPr>
            <p:ph type="title"/>
          </p:nvPr>
        </p:nvSpPr>
        <p:spPr/>
        <p:txBody>
          <a:bodyPr/>
          <a:lstStyle/>
          <a:p>
            <a:r>
              <a:rPr lang="en-US" dirty="0"/>
              <a:t>What is supervised machine learning?</a:t>
            </a:r>
          </a:p>
        </p:txBody>
      </p:sp>
      <p:sp>
        <p:nvSpPr>
          <p:cNvPr id="3" name="Content Placeholder 2">
            <a:extLst>
              <a:ext uri="{FF2B5EF4-FFF2-40B4-BE49-F238E27FC236}">
                <a16:creationId xmlns:a16="http://schemas.microsoft.com/office/drawing/2014/main" id="{47BFF496-F3D9-2789-F995-2C23F19A0282}"/>
              </a:ext>
            </a:extLst>
          </p:cNvPr>
          <p:cNvSpPr>
            <a:spLocks noGrp="1"/>
          </p:cNvSpPr>
          <p:nvPr>
            <p:ph idx="1"/>
          </p:nvPr>
        </p:nvSpPr>
        <p:spPr>
          <a:xfrm>
            <a:off x="685801" y="2142067"/>
            <a:ext cx="10131425" cy="2480175"/>
          </a:xfrm>
        </p:spPr>
        <p:txBody>
          <a:bodyPr>
            <a:normAutofit fontScale="92500" lnSpcReduction="10000"/>
          </a:bodyPr>
          <a:lstStyle/>
          <a:p>
            <a:r>
              <a:rPr lang="en-US" sz="2400" dirty="0"/>
              <a:t>Machine learning: Predictions from data</a:t>
            </a:r>
          </a:p>
          <a:p>
            <a:r>
              <a:rPr lang="en-US" sz="2400" dirty="0"/>
              <a:t>Supervised machine learning: Predictions from data with labels and features.</a:t>
            </a:r>
          </a:p>
          <a:p>
            <a:pPr lvl="1"/>
            <a:r>
              <a:rPr lang="en-US" sz="2000" dirty="0"/>
              <a:t>Recommendation systems</a:t>
            </a:r>
          </a:p>
          <a:p>
            <a:pPr lvl="1"/>
            <a:r>
              <a:rPr lang="en-US" sz="2000" dirty="0"/>
              <a:t>Diagnosing biomedical images</a:t>
            </a:r>
          </a:p>
          <a:p>
            <a:pPr lvl="1"/>
            <a:r>
              <a:rPr lang="en-US" sz="2000" dirty="0"/>
              <a:t>Recognizing hand-written digits</a:t>
            </a:r>
          </a:p>
          <a:p>
            <a:pPr lvl="1"/>
            <a:r>
              <a:rPr lang="en-US" sz="2000" dirty="0"/>
              <a:t>Predicting customer churn</a:t>
            </a:r>
          </a:p>
        </p:txBody>
      </p:sp>
      <p:pic>
        <p:nvPicPr>
          <p:cNvPr id="5" name="Picture 4">
            <a:extLst>
              <a:ext uri="{FF2B5EF4-FFF2-40B4-BE49-F238E27FC236}">
                <a16:creationId xmlns:a16="http://schemas.microsoft.com/office/drawing/2014/main" id="{B9EC27AD-CACE-C4C3-A28E-52752330FDF8}"/>
              </a:ext>
            </a:extLst>
          </p:cNvPr>
          <p:cNvPicPr>
            <a:picLocks noChangeAspect="1"/>
          </p:cNvPicPr>
          <p:nvPr/>
        </p:nvPicPr>
        <p:blipFill>
          <a:blip r:embed="rId2"/>
          <a:stretch>
            <a:fillRect/>
          </a:stretch>
        </p:blipFill>
        <p:spPr>
          <a:xfrm>
            <a:off x="5042632" y="3305094"/>
            <a:ext cx="6950042" cy="3322608"/>
          </a:xfrm>
          <a:prstGeom prst="rect">
            <a:avLst/>
          </a:prstGeom>
        </p:spPr>
      </p:pic>
    </p:spTree>
    <p:extLst>
      <p:ext uri="{BB962C8B-B14F-4D97-AF65-F5344CB8AC3E}">
        <p14:creationId xmlns:p14="http://schemas.microsoft.com/office/powerpoint/2010/main" val="1494112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874E6-2C5E-A751-569F-BB81814325C7}"/>
              </a:ext>
            </a:extLst>
          </p:cNvPr>
          <p:cNvPicPr>
            <a:picLocks noChangeAspect="1"/>
          </p:cNvPicPr>
          <p:nvPr/>
        </p:nvPicPr>
        <p:blipFill>
          <a:blip r:embed="rId2"/>
          <a:stretch>
            <a:fillRect/>
          </a:stretch>
        </p:blipFill>
        <p:spPr>
          <a:xfrm>
            <a:off x="339131" y="342633"/>
            <a:ext cx="983065" cy="3086367"/>
          </a:xfrm>
          <a:prstGeom prst="rect">
            <a:avLst/>
          </a:prstGeom>
        </p:spPr>
      </p:pic>
      <p:pic>
        <p:nvPicPr>
          <p:cNvPr id="5" name="Picture 4">
            <a:extLst>
              <a:ext uri="{FF2B5EF4-FFF2-40B4-BE49-F238E27FC236}">
                <a16:creationId xmlns:a16="http://schemas.microsoft.com/office/drawing/2014/main" id="{E65FAF8D-257E-FEDF-EAA6-2822D4842715}"/>
              </a:ext>
            </a:extLst>
          </p:cNvPr>
          <p:cNvPicPr>
            <a:picLocks noChangeAspect="1"/>
          </p:cNvPicPr>
          <p:nvPr/>
        </p:nvPicPr>
        <p:blipFill>
          <a:blip r:embed="rId3"/>
          <a:stretch>
            <a:fillRect/>
          </a:stretch>
        </p:blipFill>
        <p:spPr>
          <a:xfrm>
            <a:off x="1705433" y="342632"/>
            <a:ext cx="1504604" cy="3086367"/>
          </a:xfrm>
          <a:prstGeom prst="rect">
            <a:avLst/>
          </a:prstGeom>
        </p:spPr>
      </p:pic>
      <p:pic>
        <p:nvPicPr>
          <p:cNvPr id="7" name="Picture 6">
            <a:extLst>
              <a:ext uri="{FF2B5EF4-FFF2-40B4-BE49-F238E27FC236}">
                <a16:creationId xmlns:a16="http://schemas.microsoft.com/office/drawing/2014/main" id="{263B94E9-D046-8717-66B4-8B8C2FFED38C}"/>
              </a:ext>
            </a:extLst>
          </p:cNvPr>
          <p:cNvPicPr>
            <a:picLocks noChangeAspect="1"/>
          </p:cNvPicPr>
          <p:nvPr/>
        </p:nvPicPr>
        <p:blipFill>
          <a:blip r:embed="rId4"/>
          <a:stretch>
            <a:fillRect/>
          </a:stretch>
        </p:blipFill>
        <p:spPr>
          <a:xfrm>
            <a:off x="3593273" y="342633"/>
            <a:ext cx="5275445" cy="3086367"/>
          </a:xfrm>
          <a:prstGeom prst="rect">
            <a:avLst/>
          </a:prstGeom>
        </p:spPr>
      </p:pic>
      <p:pic>
        <p:nvPicPr>
          <p:cNvPr id="9" name="Picture 8">
            <a:extLst>
              <a:ext uri="{FF2B5EF4-FFF2-40B4-BE49-F238E27FC236}">
                <a16:creationId xmlns:a16="http://schemas.microsoft.com/office/drawing/2014/main" id="{40B340EE-AF97-ACF7-5535-FDC09D77C575}"/>
              </a:ext>
            </a:extLst>
          </p:cNvPr>
          <p:cNvPicPr>
            <a:picLocks noChangeAspect="1"/>
          </p:cNvPicPr>
          <p:nvPr/>
        </p:nvPicPr>
        <p:blipFill>
          <a:blip r:embed="rId5"/>
          <a:stretch>
            <a:fillRect/>
          </a:stretch>
        </p:blipFill>
        <p:spPr>
          <a:xfrm>
            <a:off x="3593273" y="3738253"/>
            <a:ext cx="5275445" cy="2705248"/>
          </a:xfrm>
          <a:prstGeom prst="rect">
            <a:avLst/>
          </a:prstGeom>
        </p:spPr>
      </p:pic>
    </p:spTree>
    <p:extLst>
      <p:ext uri="{BB962C8B-B14F-4D97-AF65-F5344CB8AC3E}">
        <p14:creationId xmlns:p14="http://schemas.microsoft.com/office/powerpoint/2010/main" val="1588558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9C2E-CEE2-13BD-01E4-12E207AE36C3}"/>
              </a:ext>
            </a:extLst>
          </p:cNvPr>
          <p:cNvSpPr>
            <a:spLocks noGrp="1"/>
          </p:cNvSpPr>
          <p:nvPr>
            <p:ph type="title"/>
          </p:nvPr>
        </p:nvSpPr>
        <p:spPr/>
        <p:txBody>
          <a:bodyPr/>
          <a:lstStyle/>
          <a:p>
            <a:r>
              <a:rPr lang="en-US" dirty="0"/>
              <a:t>How do we know the model is good?</a:t>
            </a:r>
          </a:p>
        </p:txBody>
      </p:sp>
      <p:sp>
        <p:nvSpPr>
          <p:cNvPr id="3" name="Content Placeholder 2">
            <a:extLst>
              <a:ext uri="{FF2B5EF4-FFF2-40B4-BE49-F238E27FC236}">
                <a16:creationId xmlns:a16="http://schemas.microsoft.com/office/drawing/2014/main" id="{DE3A623E-62BC-FD7B-949C-2F00A8D1BA76}"/>
              </a:ext>
            </a:extLst>
          </p:cNvPr>
          <p:cNvSpPr>
            <a:spLocks noGrp="1"/>
          </p:cNvSpPr>
          <p:nvPr>
            <p:ph idx="1"/>
          </p:nvPr>
        </p:nvSpPr>
        <p:spPr>
          <a:xfrm>
            <a:off x="685801" y="1833457"/>
            <a:ext cx="5410199" cy="2429933"/>
          </a:xfrm>
        </p:spPr>
        <p:txBody>
          <a:bodyPr>
            <a:normAutofit/>
          </a:bodyPr>
          <a:lstStyle/>
          <a:p>
            <a:r>
              <a:rPr lang="en-US" sz="2000" dirty="0"/>
              <a:t>Supervised machine learning recap</a:t>
            </a:r>
          </a:p>
          <a:p>
            <a:pPr lvl="1"/>
            <a:r>
              <a:rPr lang="en-US" sz="1800" dirty="0"/>
              <a:t>Make a prediction based on data</a:t>
            </a:r>
          </a:p>
          <a:p>
            <a:pPr lvl="1"/>
            <a:r>
              <a:rPr lang="en-US" sz="1800" dirty="0"/>
              <a:t>Data has features and labels</a:t>
            </a:r>
          </a:p>
          <a:p>
            <a:pPr lvl="2"/>
            <a:r>
              <a:rPr lang="en-US" sz="1600" dirty="0"/>
              <a:t>Label is what we want to predict.</a:t>
            </a:r>
          </a:p>
          <a:p>
            <a:pPr lvl="2"/>
            <a:r>
              <a:rPr lang="en-US" sz="1600" dirty="0"/>
              <a:t>Features are data that might predict the label.</a:t>
            </a:r>
          </a:p>
          <a:p>
            <a:pPr lvl="1"/>
            <a:r>
              <a:rPr lang="en-US" sz="1800" dirty="0"/>
              <a:t>Trained model can make predictions</a:t>
            </a:r>
          </a:p>
        </p:txBody>
      </p:sp>
      <p:sp>
        <p:nvSpPr>
          <p:cNvPr id="4" name="Content Placeholder 2">
            <a:extLst>
              <a:ext uri="{FF2B5EF4-FFF2-40B4-BE49-F238E27FC236}">
                <a16:creationId xmlns:a16="http://schemas.microsoft.com/office/drawing/2014/main" id="{D36B2BAE-D6CD-A78F-360B-229179476253}"/>
              </a:ext>
            </a:extLst>
          </p:cNvPr>
          <p:cNvSpPr txBox="1">
            <a:spLocks/>
          </p:cNvSpPr>
          <p:nvPr/>
        </p:nvSpPr>
        <p:spPr>
          <a:xfrm>
            <a:off x="6781801" y="1833457"/>
            <a:ext cx="4035425" cy="68622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a:t>We need model evaluation.</a:t>
            </a:r>
            <a:endParaRPr lang="en-US" sz="1800" dirty="0"/>
          </a:p>
        </p:txBody>
      </p:sp>
      <p:pic>
        <p:nvPicPr>
          <p:cNvPr id="6" name="Picture 5">
            <a:extLst>
              <a:ext uri="{FF2B5EF4-FFF2-40B4-BE49-F238E27FC236}">
                <a16:creationId xmlns:a16="http://schemas.microsoft.com/office/drawing/2014/main" id="{4AF1C74E-5F89-52F7-376B-E0887BEA7AAA}"/>
              </a:ext>
            </a:extLst>
          </p:cNvPr>
          <p:cNvPicPr>
            <a:picLocks noChangeAspect="1"/>
          </p:cNvPicPr>
          <p:nvPr/>
        </p:nvPicPr>
        <p:blipFill>
          <a:blip r:embed="rId2"/>
          <a:stretch>
            <a:fillRect/>
          </a:stretch>
        </p:blipFill>
        <p:spPr>
          <a:xfrm>
            <a:off x="6865982" y="2391233"/>
            <a:ext cx="4438192" cy="1964445"/>
          </a:xfrm>
          <a:prstGeom prst="rect">
            <a:avLst/>
          </a:prstGeom>
        </p:spPr>
      </p:pic>
      <p:pic>
        <p:nvPicPr>
          <p:cNvPr id="8" name="Picture 7">
            <a:extLst>
              <a:ext uri="{FF2B5EF4-FFF2-40B4-BE49-F238E27FC236}">
                <a16:creationId xmlns:a16="http://schemas.microsoft.com/office/drawing/2014/main" id="{DD87BDEF-26D8-0A36-E0B1-06678CA21F7F}"/>
              </a:ext>
            </a:extLst>
          </p:cNvPr>
          <p:cNvPicPr>
            <a:picLocks noChangeAspect="1"/>
          </p:cNvPicPr>
          <p:nvPr/>
        </p:nvPicPr>
        <p:blipFill>
          <a:blip r:embed="rId3"/>
          <a:stretch>
            <a:fillRect/>
          </a:stretch>
        </p:blipFill>
        <p:spPr>
          <a:xfrm>
            <a:off x="6195025" y="4540674"/>
            <a:ext cx="5780107" cy="1964444"/>
          </a:xfrm>
          <a:prstGeom prst="rect">
            <a:avLst/>
          </a:prstGeom>
        </p:spPr>
      </p:pic>
    </p:spTree>
    <p:extLst>
      <p:ext uri="{BB962C8B-B14F-4D97-AF65-F5344CB8AC3E}">
        <p14:creationId xmlns:p14="http://schemas.microsoft.com/office/powerpoint/2010/main" val="2337698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66BEB3-BCF3-8C4E-B11A-6A092B15D93F}"/>
              </a:ext>
            </a:extLst>
          </p:cNvPr>
          <p:cNvSpPr txBox="1"/>
          <p:nvPr/>
        </p:nvSpPr>
        <p:spPr>
          <a:xfrm>
            <a:off x="454342" y="478274"/>
            <a:ext cx="11398567" cy="461665"/>
          </a:xfrm>
          <a:prstGeom prst="rect">
            <a:avLst/>
          </a:prstGeom>
          <a:noFill/>
        </p:spPr>
        <p:txBody>
          <a:bodyPr wrap="square">
            <a:spAutoFit/>
          </a:bodyPr>
          <a:lstStyle/>
          <a:p>
            <a:r>
              <a:rPr lang="en-US" sz="2400" b="1" i="0" dirty="0">
                <a:effectLst/>
                <a:latin typeface="Studio-Feixen-Sans"/>
              </a:rPr>
              <a:t>Which of the followings is A/B Testing</a:t>
            </a:r>
            <a:r>
              <a:rPr lang="en-US" sz="2400" b="0" i="0" dirty="0">
                <a:effectLst/>
                <a:latin typeface="Studio-Feixen-Sans"/>
              </a:rPr>
              <a:t>, </a:t>
            </a:r>
            <a:r>
              <a:rPr lang="en-US" sz="2400" b="1" i="0" dirty="0">
                <a:effectLst/>
                <a:latin typeface="Studio-Feixen-Sans"/>
              </a:rPr>
              <a:t>Supervised Machine Learning</a:t>
            </a:r>
            <a:r>
              <a:rPr lang="en-US" sz="2400" b="0" i="0" dirty="0">
                <a:effectLst/>
                <a:latin typeface="Studio-Feixen-Sans"/>
              </a:rPr>
              <a:t>, and </a:t>
            </a:r>
            <a:r>
              <a:rPr lang="en-US" sz="2400" b="1" i="0" dirty="0">
                <a:effectLst/>
                <a:latin typeface="Studio-Feixen-Sans"/>
              </a:rPr>
              <a:t>Dashboards</a:t>
            </a:r>
            <a:r>
              <a:rPr lang="en-US" sz="2400" b="0" i="0" dirty="0">
                <a:effectLst/>
                <a:latin typeface="Studio-Feixen-Sans"/>
              </a:rPr>
              <a:t>. </a:t>
            </a:r>
            <a:endParaRPr lang="en-US" sz="2400" dirty="0"/>
          </a:p>
        </p:txBody>
      </p:sp>
      <p:sp>
        <p:nvSpPr>
          <p:cNvPr id="5" name="TextBox 4">
            <a:extLst>
              <a:ext uri="{FF2B5EF4-FFF2-40B4-BE49-F238E27FC236}">
                <a16:creationId xmlns:a16="http://schemas.microsoft.com/office/drawing/2014/main" id="{47AA4B38-2158-7406-1E3F-444480845F32}"/>
              </a:ext>
            </a:extLst>
          </p:cNvPr>
          <p:cNvSpPr txBox="1"/>
          <p:nvPr/>
        </p:nvSpPr>
        <p:spPr>
          <a:xfrm>
            <a:off x="454342" y="1619488"/>
            <a:ext cx="11101388" cy="3416320"/>
          </a:xfrm>
          <a:prstGeom prst="rect">
            <a:avLst/>
          </a:prstGeom>
          <a:noFill/>
        </p:spPr>
        <p:txBody>
          <a:bodyPr wrap="square">
            <a:spAutoFit/>
          </a:bodyPr>
          <a:lstStyle/>
          <a:p>
            <a:pPr marL="342900" indent="-342900">
              <a:buFont typeface="+mj-lt"/>
              <a:buAutoNum type="arabicPeriod"/>
            </a:pPr>
            <a:r>
              <a:rPr lang="en-US" sz="2400" b="1" i="0" dirty="0">
                <a:effectLst/>
                <a:latin typeface="Studio-Feixen-Sans"/>
              </a:rPr>
              <a:t>Selec</a:t>
            </a:r>
            <a:r>
              <a:rPr lang="en-US" sz="2400" b="1" dirty="0">
                <a:latin typeface="Studio-Feixen-Sans"/>
              </a:rPr>
              <a:t>t the menu format that leads to more online orders.</a:t>
            </a:r>
          </a:p>
          <a:p>
            <a:pPr marL="342900" indent="-342900">
              <a:buFont typeface="+mj-lt"/>
              <a:buAutoNum type="arabicPeriod"/>
            </a:pPr>
            <a:r>
              <a:rPr lang="en-US" sz="2400" b="1" dirty="0">
                <a:latin typeface="Studio-Feixen-Sans"/>
              </a:rPr>
              <a:t>Test which shoes result in a faster marathon time.</a:t>
            </a:r>
          </a:p>
          <a:p>
            <a:pPr marL="342900" indent="-342900">
              <a:buFont typeface="+mj-lt"/>
              <a:buAutoNum type="arabicPeriod"/>
            </a:pPr>
            <a:r>
              <a:rPr lang="en-US" sz="2400" b="1" dirty="0">
                <a:latin typeface="Studio-Feixen-Sans"/>
              </a:rPr>
              <a:t>Visually track hourly energy consumption to monitor for high usage.</a:t>
            </a:r>
          </a:p>
          <a:p>
            <a:pPr marL="342900" indent="-342900">
              <a:buFont typeface="+mj-lt"/>
              <a:buAutoNum type="arabicPeriod"/>
            </a:pPr>
            <a:r>
              <a:rPr lang="en-US" sz="2400" b="1" dirty="0">
                <a:latin typeface="Studio-Feixen-Sans"/>
              </a:rPr>
              <a:t>Use statistics on past game performance to decide which team is most likely to win the world cup.</a:t>
            </a:r>
          </a:p>
          <a:p>
            <a:pPr marL="342900" indent="-342900">
              <a:buFont typeface="+mj-lt"/>
              <a:buAutoNum type="arabicPeriod"/>
            </a:pPr>
            <a:r>
              <a:rPr lang="en-US" sz="2400" b="1" dirty="0">
                <a:latin typeface="Studio-Feixen-Sans"/>
              </a:rPr>
              <a:t>Based on achieved tweet, predict whether a tweet was tweeted by a bot.</a:t>
            </a:r>
          </a:p>
          <a:p>
            <a:pPr marL="342900" indent="-342900">
              <a:buFont typeface="+mj-lt"/>
              <a:buAutoNum type="arabicPeriod"/>
            </a:pPr>
            <a:r>
              <a:rPr lang="en-US" sz="2400" b="1" dirty="0">
                <a:latin typeface="Studio-Feixen-Sans"/>
              </a:rPr>
              <a:t>Study VMS statistics to forecast next year retention rate.</a:t>
            </a:r>
          </a:p>
          <a:p>
            <a:pPr marL="342900" indent="-342900">
              <a:buFont typeface="+mj-lt"/>
              <a:buAutoNum type="arabicPeriod"/>
            </a:pPr>
            <a:r>
              <a:rPr lang="en-US" sz="2400" b="1" dirty="0">
                <a:latin typeface="Studio-Feixen-Sans"/>
              </a:rPr>
              <a:t>Decide if Windows laptop or </a:t>
            </a:r>
            <a:r>
              <a:rPr lang="en-US" sz="2400" b="1" dirty="0" err="1">
                <a:latin typeface="Studio-Feixen-Sans"/>
              </a:rPr>
              <a:t>Macbook</a:t>
            </a:r>
            <a:r>
              <a:rPr lang="en-US" sz="2400" b="1" dirty="0">
                <a:latin typeface="Studio-Feixen-Sans"/>
              </a:rPr>
              <a:t> should be given to VMS freshmen.</a:t>
            </a:r>
          </a:p>
          <a:p>
            <a:pPr marL="342900" indent="-342900">
              <a:buFont typeface="+mj-lt"/>
              <a:buAutoNum type="arabicPeriod"/>
            </a:pPr>
            <a:r>
              <a:rPr lang="en-US" sz="2400" b="1" dirty="0">
                <a:latin typeface="Studio-Feixen-Sans"/>
              </a:rPr>
              <a:t>VMS website showing statistical results and graphs of student’s satisfaction survey.</a:t>
            </a:r>
            <a:endParaRPr lang="en-US" sz="2400" dirty="0"/>
          </a:p>
        </p:txBody>
      </p:sp>
    </p:spTree>
    <p:extLst>
      <p:ext uri="{BB962C8B-B14F-4D97-AF65-F5344CB8AC3E}">
        <p14:creationId xmlns:p14="http://schemas.microsoft.com/office/powerpoint/2010/main" val="2111812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72A8C3-2785-7622-7E8D-49AE3996CF0B}"/>
              </a:ext>
            </a:extLst>
          </p:cNvPr>
          <p:cNvPicPr>
            <a:picLocks noChangeAspect="1"/>
          </p:cNvPicPr>
          <p:nvPr/>
        </p:nvPicPr>
        <p:blipFill>
          <a:blip r:embed="rId2"/>
          <a:stretch>
            <a:fillRect/>
          </a:stretch>
        </p:blipFill>
        <p:spPr>
          <a:xfrm>
            <a:off x="5312979" y="243540"/>
            <a:ext cx="6644458" cy="4109498"/>
          </a:xfrm>
          <a:prstGeom prst="rect">
            <a:avLst/>
          </a:prstGeom>
        </p:spPr>
      </p:pic>
      <p:sp>
        <p:nvSpPr>
          <p:cNvPr id="5" name="TextBox 4">
            <a:extLst>
              <a:ext uri="{FF2B5EF4-FFF2-40B4-BE49-F238E27FC236}">
                <a16:creationId xmlns:a16="http://schemas.microsoft.com/office/drawing/2014/main" id="{04E1D203-A1E0-9D26-86A1-6DB364BFA1A6}"/>
              </a:ext>
            </a:extLst>
          </p:cNvPr>
          <p:cNvSpPr txBox="1"/>
          <p:nvPr/>
        </p:nvSpPr>
        <p:spPr>
          <a:xfrm>
            <a:off x="2628" y="243540"/>
            <a:ext cx="5310351" cy="2462213"/>
          </a:xfrm>
          <a:prstGeom prst="rect">
            <a:avLst/>
          </a:prstGeom>
          <a:noFill/>
        </p:spPr>
        <p:txBody>
          <a:bodyPr wrap="square">
            <a:spAutoFit/>
          </a:bodyPr>
          <a:lstStyle/>
          <a:p>
            <a:pPr algn="l"/>
            <a:r>
              <a:rPr lang="en-US" sz="2200" b="1" i="0" dirty="0">
                <a:effectLst/>
                <a:latin typeface="Studio-Feixen-Sans"/>
              </a:rPr>
              <a:t>Features and labels</a:t>
            </a:r>
          </a:p>
          <a:p>
            <a:pPr algn="l"/>
            <a:r>
              <a:rPr lang="en-US" sz="2200" b="0" i="0" dirty="0">
                <a:effectLst/>
                <a:latin typeface="Studio-Feixen-Sans"/>
              </a:rPr>
              <a:t>So far, you learned that features and labels are key elements in supervised machine learning. Furthermore, it's important to understand the difference between them when building a model.</a:t>
            </a:r>
          </a:p>
          <a:p>
            <a:pPr algn="l"/>
            <a:endParaRPr lang="en-US" sz="2200" b="0" i="0" dirty="0">
              <a:effectLst/>
              <a:latin typeface="Studio-Feixen-Sans"/>
            </a:endParaRPr>
          </a:p>
        </p:txBody>
      </p:sp>
      <p:sp>
        <p:nvSpPr>
          <p:cNvPr id="7" name="TextBox 6">
            <a:extLst>
              <a:ext uri="{FF2B5EF4-FFF2-40B4-BE49-F238E27FC236}">
                <a16:creationId xmlns:a16="http://schemas.microsoft.com/office/drawing/2014/main" id="{E45D69E4-DAE6-158E-43D0-834BCB3A65AB}"/>
              </a:ext>
            </a:extLst>
          </p:cNvPr>
          <p:cNvSpPr txBox="1"/>
          <p:nvPr/>
        </p:nvSpPr>
        <p:spPr>
          <a:xfrm>
            <a:off x="85724" y="4576516"/>
            <a:ext cx="11790045" cy="923330"/>
          </a:xfrm>
          <a:prstGeom prst="rect">
            <a:avLst/>
          </a:prstGeom>
          <a:noFill/>
        </p:spPr>
        <p:txBody>
          <a:bodyPr wrap="square">
            <a:spAutoFit/>
          </a:bodyPr>
          <a:lstStyle/>
          <a:p>
            <a:pPr algn="l"/>
            <a:r>
              <a:rPr lang="en-US" sz="1800" dirty="0">
                <a:latin typeface="Studio-Feixen-Sans"/>
              </a:rPr>
              <a:t>If you</a:t>
            </a:r>
            <a:r>
              <a:rPr lang="en-US" sz="1800" b="0" i="0" dirty="0">
                <a:effectLst/>
                <a:latin typeface="Studio-Feixen-Sans"/>
              </a:rPr>
              <a:t> want to build a recommendation system that predicts the industry someone works in based on other personal information. You have a dataset that you want to use to train his model. Try to identify which column contains labels.</a:t>
            </a:r>
          </a:p>
          <a:p>
            <a:pPr algn="l"/>
            <a:endParaRPr lang="en-US" dirty="0">
              <a:latin typeface="Studio-Feixen-Sans"/>
            </a:endParaRPr>
          </a:p>
        </p:txBody>
      </p:sp>
    </p:spTree>
    <p:extLst>
      <p:ext uri="{BB962C8B-B14F-4D97-AF65-F5344CB8AC3E}">
        <p14:creationId xmlns:p14="http://schemas.microsoft.com/office/powerpoint/2010/main" val="2759042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F17BF7-8580-054D-1221-7B21C852D415}"/>
              </a:ext>
            </a:extLst>
          </p:cNvPr>
          <p:cNvPicPr>
            <a:picLocks noChangeAspect="1"/>
          </p:cNvPicPr>
          <p:nvPr/>
        </p:nvPicPr>
        <p:blipFill>
          <a:blip r:embed="rId2"/>
          <a:stretch>
            <a:fillRect/>
          </a:stretch>
        </p:blipFill>
        <p:spPr>
          <a:xfrm>
            <a:off x="4893390" y="453132"/>
            <a:ext cx="6807605" cy="3614371"/>
          </a:xfrm>
          <a:prstGeom prst="rect">
            <a:avLst/>
          </a:prstGeom>
        </p:spPr>
      </p:pic>
      <p:sp>
        <p:nvSpPr>
          <p:cNvPr id="5" name="TextBox 4">
            <a:extLst>
              <a:ext uri="{FF2B5EF4-FFF2-40B4-BE49-F238E27FC236}">
                <a16:creationId xmlns:a16="http://schemas.microsoft.com/office/drawing/2014/main" id="{45154247-C692-05CF-4C1C-C6E4B813F2CF}"/>
              </a:ext>
            </a:extLst>
          </p:cNvPr>
          <p:cNvSpPr txBox="1"/>
          <p:nvPr/>
        </p:nvSpPr>
        <p:spPr>
          <a:xfrm>
            <a:off x="143466" y="261819"/>
            <a:ext cx="4588554" cy="3693319"/>
          </a:xfrm>
          <a:prstGeom prst="rect">
            <a:avLst/>
          </a:prstGeom>
          <a:noFill/>
        </p:spPr>
        <p:txBody>
          <a:bodyPr wrap="square">
            <a:spAutoFit/>
          </a:bodyPr>
          <a:lstStyle/>
          <a:p>
            <a:pPr algn="l"/>
            <a:r>
              <a:rPr lang="en-US" b="1" i="0" dirty="0">
                <a:effectLst/>
                <a:latin typeface="Studio-Feixen-Sans"/>
              </a:rPr>
              <a:t>Model Evaluation</a:t>
            </a:r>
          </a:p>
          <a:p>
            <a:pPr algn="l"/>
            <a:r>
              <a:rPr lang="en-US" b="0" i="0" dirty="0">
                <a:effectLst/>
                <a:latin typeface="Studio-Feixen-Sans"/>
              </a:rPr>
              <a:t>You are evaluating three different supervised machine learning models for detecting fraudulent bank transactions. You knows that one of the weaknesses of the training data was that there are many more examples of valid transactions compared to fraudulent transactions.</a:t>
            </a:r>
          </a:p>
          <a:p>
            <a:pPr algn="l"/>
            <a:endParaRPr lang="en-US" b="0" i="0" dirty="0">
              <a:effectLst/>
              <a:latin typeface="Studio-Feixen-Sans"/>
            </a:endParaRPr>
          </a:p>
          <a:p>
            <a:pPr algn="l"/>
            <a:r>
              <a:rPr lang="en-US" b="0" i="0" dirty="0">
                <a:effectLst/>
                <a:latin typeface="Studio-Feixen-Sans"/>
              </a:rPr>
              <a:t>O</a:t>
            </a:r>
            <a:r>
              <a:rPr lang="en-US" dirty="0">
                <a:latin typeface="Studio-Feixen-Sans"/>
              </a:rPr>
              <a:t>n the right</a:t>
            </a:r>
            <a:r>
              <a:rPr lang="en-US" b="0" i="0" dirty="0">
                <a:effectLst/>
                <a:latin typeface="Studio-Feixen-Sans"/>
              </a:rPr>
              <a:t>, you can see how each model predicted that a transaction was fraudulent or valid compared to how often the transaction actually was fraudulent or valid:</a:t>
            </a:r>
          </a:p>
        </p:txBody>
      </p:sp>
      <p:sp>
        <p:nvSpPr>
          <p:cNvPr id="7" name="TextBox 6">
            <a:extLst>
              <a:ext uri="{FF2B5EF4-FFF2-40B4-BE49-F238E27FC236}">
                <a16:creationId xmlns:a16="http://schemas.microsoft.com/office/drawing/2014/main" id="{733D0990-F09F-4026-196E-CB178088EFE3}"/>
              </a:ext>
            </a:extLst>
          </p:cNvPr>
          <p:cNvSpPr txBox="1"/>
          <p:nvPr/>
        </p:nvSpPr>
        <p:spPr>
          <a:xfrm>
            <a:off x="143466" y="4294555"/>
            <a:ext cx="11412264" cy="400110"/>
          </a:xfrm>
          <a:prstGeom prst="rect">
            <a:avLst/>
          </a:prstGeom>
          <a:noFill/>
        </p:spPr>
        <p:txBody>
          <a:bodyPr wrap="square">
            <a:spAutoFit/>
          </a:bodyPr>
          <a:lstStyle/>
          <a:p>
            <a:r>
              <a:rPr lang="en-US" sz="2000" b="0" i="0" dirty="0">
                <a:effectLst/>
                <a:latin typeface="Studio-Feixen-Sans"/>
              </a:rPr>
              <a:t>According to this data, which model is the best at detecting both fraudulent and valid transactions, and why?</a:t>
            </a:r>
            <a:endParaRPr lang="en-US" sz="2000" dirty="0"/>
          </a:p>
        </p:txBody>
      </p:sp>
      <p:sp>
        <p:nvSpPr>
          <p:cNvPr id="9" name="TextBox 8">
            <a:extLst>
              <a:ext uri="{FF2B5EF4-FFF2-40B4-BE49-F238E27FC236}">
                <a16:creationId xmlns:a16="http://schemas.microsoft.com/office/drawing/2014/main" id="{F7CF2635-3565-D962-0858-679661010B27}"/>
              </a:ext>
            </a:extLst>
          </p:cNvPr>
          <p:cNvSpPr txBox="1"/>
          <p:nvPr/>
        </p:nvSpPr>
        <p:spPr>
          <a:xfrm>
            <a:off x="703536" y="4917967"/>
            <a:ext cx="11766593" cy="1477328"/>
          </a:xfrm>
          <a:prstGeom prst="rect">
            <a:avLst/>
          </a:prstGeom>
          <a:noFill/>
        </p:spPr>
        <p:txBody>
          <a:bodyPr wrap="square">
            <a:spAutoFit/>
          </a:bodyPr>
          <a:lstStyle/>
          <a:p>
            <a:r>
              <a:rPr lang="en-US" dirty="0"/>
              <a:t>Decision tree - it has high rates of accuracy for both valid transactions and fraudulent transactions.</a:t>
            </a:r>
          </a:p>
          <a:p>
            <a:endParaRPr lang="en-US" dirty="0"/>
          </a:p>
          <a:p>
            <a:r>
              <a:rPr lang="en-US" dirty="0"/>
              <a:t>Logistic classifier - overall, it is accurate in &gt;90% of cases.</a:t>
            </a:r>
          </a:p>
          <a:p>
            <a:endParaRPr lang="en-US" dirty="0"/>
          </a:p>
          <a:p>
            <a:r>
              <a:rPr lang="en-US" dirty="0"/>
              <a:t>Random forest - it has equal accuracy for both fraudulent and valid transactions.</a:t>
            </a:r>
          </a:p>
        </p:txBody>
      </p:sp>
    </p:spTree>
    <p:extLst>
      <p:ext uri="{BB962C8B-B14F-4D97-AF65-F5344CB8AC3E}">
        <p14:creationId xmlns:p14="http://schemas.microsoft.com/office/powerpoint/2010/main" val="1001001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C20D-8B11-F3A7-119F-8B0AF9F34ABB}"/>
              </a:ext>
            </a:extLst>
          </p:cNvPr>
          <p:cNvSpPr>
            <a:spLocks noGrp="1"/>
          </p:cNvSpPr>
          <p:nvPr>
            <p:ph type="title"/>
          </p:nvPr>
        </p:nvSpPr>
        <p:spPr/>
        <p:txBody>
          <a:bodyPr/>
          <a:lstStyle/>
          <a:p>
            <a:r>
              <a:rPr lang="en-US" dirty="0"/>
              <a:t>Unsupervised Machine learning - Clustering</a:t>
            </a:r>
          </a:p>
        </p:txBody>
      </p:sp>
      <p:sp>
        <p:nvSpPr>
          <p:cNvPr id="3" name="Content Placeholder 2">
            <a:extLst>
              <a:ext uri="{FF2B5EF4-FFF2-40B4-BE49-F238E27FC236}">
                <a16:creationId xmlns:a16="http://schemas.microsoft.com/office/drawing/2014/main" id="{F94A3F6A-9391-3B57-403B-1C8076E7E5B8}"/>
              </a:ext>
            </a:extLst>
          </p:cNvPr>
          <p:cNvSpPr>
            <a:spLocks noGrp="1"/>
          </p:cNvSpPr>
          <p:nvPr>
            <p:ph idx="1"/>
          </p:nvPr>
        </p:nvSpPr>
        <p:spPr>
          <a:xfrm>
            <a:off x="685801" y="2142067"/>
            <a:ext cx="4137659" cy="3649133"/>
          </a:xfrm>
        </p:spPr>
        <p:txBody>
          <a:bodyPr>
            <a:normAutofit/>
          </a:bodyPr>
          <a:lstStyle/>
          <a:p>
            <a:r>
              <a:rPr lang="en-US" sz="2000" b="0" i="0" dirty="0">
                <a:effectLst/>
                <a:latin typeface="Studio-Feixen-Sans"/>
              </a:rPr>
              <a:t>Clustering is a set of machine learning algorithms that divide data into categories, called clusters. Clustering can help us see patterns in messy datasets. Machine Learning Scientists use clustering to divide customers into segments, images into categories, or behaviors into typical and anomalous.</a:t>
            </a:r>
            <a:endParaRPr lang="en-US" sz="2000" dirty="0"/>
          </a:p>
        </p:txBody>
      </p:sp>
      <p:pic>
        <p:nvPicPr>
          <p:cNvPr id="5" name="Picture 4">
            <a:extLst>
              <a:ext uri="{FF2B5EF4-FFF2-40B4-BE49-F238E27FC236}">
                <a16:creationId xmlns:a16="http://schemas.microsoft.com/office/drawing/2014/main" id="{E38A0171-589B-9AEB-ABC6-FD3306A6A61B}"/>
              </a:ext>
            </a:extLst>
          </p:cNvPr>
          <p:cNvPicPr>
            <a:picLocks noChangeAspect="1"/>
          </p:cNvPicPr>
          <p:nvPr/>
        </p:nvPicPr>
        <p:blipFill>
          <a:blip r:embed="rId2"/>
          <a:stretch>
            <a:fillRect/>
          </a:stretch>
        </p:blipFill>
        <p:spPr>
          <a:xfrm>
            <a:off x="5528068" y="2525918"/>
            <a:ext cx="5570703" cy="2583404"/>
          </a:xfrm>
          <a:prstGeom prst="rect">
            <a:avLst/>
          </a:prstGeom>
        </p:spPr>
      </p:pic>
    </p:spTree>
    <p:extLst>
      <p:ext uri="{BB962C8B-B14F-4D97-AF65-F5344CB8AC3E}">
        <p14:creationId xmlns:p14="http://schemas.microsoft.com/office/powerpoint/2010/main" val="12651103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0A241D-CFA2-C12E-F5EA-BA2F4A8F06AF}"/>
              </a:ext>
            </a:extLst>
          </p:cNvPr>
          <p:cNvPicPr>
            <a:picLocks noChangeAspect="1"/>
          </p:cNvPicPr>
          <p:nvPr/>
        </p:nvPicPr>
        <p:blipFill>
          <a:blip r:embed="rId2"/>
          <a:stretch>
            <a:fillRect/>
          </a:stretch>
        </p:blipFill>
        <p:spPr>
          <a:xfrm>
            <a:off x="902520" y="1409525"/>
            <a:ext cx="10386960" cy="4038950"/>
          </a:xfrm>
          <a:prstGeom prst="rect">
            <a:avLst/>
          </a:prstGeom>
        </p:spPr>
      </p:pic>
    </p:spTree>
    <p:extLst>
      <p:ext uri="{BB962C8B-B14F-4D97-AF65-F5344CB8AC3E}">
        <p14:creationId xmlns:p14="http://schemas.microsoft.com/office/powerpoint/2010/main" val="420047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393B87-FBBE-652D-B742-8FDA9CC1EDE0}"/>
              </a:ext>
            </a:extLst>
          </p:cNvPr>
          <p:cNvPicPr>
            <a:picLocks noChangeAspect="1"/>
          </p:cNvPicPr>
          <p:nvPr/>
        </p:nvPicPr>
        <p:blipFill>
          <a:blip r:embed="rId2"/>
          <a:stretch>
            <a:fillRect/>
          </a:stretch>
        </p:blipFill>
        <p:spPr>
          <a:xfrm>
            <a:off x="208502" y="326161"/>
            <a:ext cx="5766629" cy="3343962"/>
          </a:xfrm>
          <a:prstGeom prst="rect">
            <a:avLst/>
          </a:prstGeom>
        </p:spPr>
      </p:pic>
      <p:pic>
        <p:nvPicPr>
          <p:cNvPr id="5" name="Picture 4">
            <a:extLst>
              <a:ext uri="{FF2B5EF4-FFF2-40B4-BE49-F238E27FC236}">
                <a16:creationId xmlns:a16="http://schemas.microsoft.com/office/drawing/2014/main" id="{34811714-3E95-C89D-26FA-86B85B21B6EC}"/>
              </a:ext>
            </a:extLst>
          </p:cNvPr>
          <p:cNvPicPr>
            <a:picLocks noChangeAspect="1"/>
          </p:cNvPicPr>
          <p:nvPr/>
        </p:nvPicPr>
        <p:blipFill>
          <a:blip r:embed="rId3"/>
          <a:stretch>
            <a:fillRect/>
          </a:stretch>
        </p:blipFill>
        <p:spPr>
          <a:xfrm>
            <a:off x="6095999" y="326160"/>
            <a:ext cx="2845299" cy="2491845"/>
          </a:xfrm>
          <a:prstGeom prst="rect">
            <a:avLst/>
          </a:prstGeom>
        </p:spPr>
      </p:pic>
      <p:pic>
        <p:nvPicPr>
          <p:cNvPr id="7" name="Picture 6">
            <a:extLst>
              <a:ext uri="{FF2B5EF4-FFF2-40B4-BE49-F238E27FC236}">
                <a16:creationId xmlns:a16="http://schemas.microsoft.com/office/drawing/2014/main" id="{3FD8B970-6E64-52D6-0322-E36E9B4C13F3}"/>
              </a:ext>
            </a:extLst>
          </p:cNvPr>
          <p:cNvPicPr>
            <a:picLocks noChangeAspect="1"/>
          </p:cNvPicPr>
          <p:nvPr/>
        </p:nvPicPr>
        <p:blipFill>
          <a:blip r:embed="rId4"/>
          <a:stretch>
            <a:fillRect/>
          </a:stretch>
        </p:blipFill>
        <p:spPr>
          <a:xfrm>
            <a:off x="9062166" y="326161"/>
            <a:ext cx="3049793" cy="2491846"/>
          </a:xfrm>
          <a:prstGeom prst="rect">
            <a:avLst/>
          </a:prstGeom>
        </p:spPr>
      </p:pic>
      <p:pic>
        <p:nvPicPr>
          <p:cNvPr id="9" name="Picture 8">
            <a:extLst>
              <a:ext uri="{FF2B5EF4-FFF2-40B4-BE49-F238E27FC236}">
                <a16:creationId xmlns:a16="http://schemas.microsoft.com/office/drawing/2014/main" id="{A0B1B931-FB2B-D438-EAF8-96D6E59AFC45}"/>
              </a:ext>
            </a:extLst>
          </p:cNvPr>
          <p:cNvPicPr>
            <a:picLocks noChangeAspect="1"/>
          </p:cNvPicPr>
          <p:nvPr/>
        </p:nvPicPr>
        <p:blipFill>
          <a:blip r:embed="rId5"/>
          <a:stretch>
            <a:fillRect/>
          </a:stretch>
        </p:blipFill>
        <p:spPr>
          <a:xfrm>
            <a:off x="993227" y="3989555"/>
            <a:ext cx="2989285" cy="2491846"/>
          </a:xfrm>
          <a:prstGeom prst="rect">
            <a:avLst/>
          </a:prstGeom>
        </p:spPr>
      </p:pic>
      <p:pic>
        <p:nvPicPr>
          <p:cNvPr id="11" name="Picture 10">
            <a:extLst>
              <a:ext uri="{FF2B5EF4-FFF2-40B4-BE49-F238E27FC236}">
                <a16:creationId xmlns:a16="http://schemas.microsoft.com/office/drawing/2014/main" id="{F772972F-62EC-D8A8-EF10-7A9A4F5F8E38}"/>
              </a:ext>
            </a:extLst>
          </p:cNvPr>
          <p:cNvPicPr>
            <a:picLocks noChangeAspect="1"/>
          </p:cNvPicPr>
          <p:nvPr/>
        </p:nvPicPr>
        <p:blipFill>
          <a:blip r:embed="rId6"/>
          <a:stretch>
            <a:fillRect/>
          </a:stretch>
        </p:blipFill>
        <p:spPr>
          <a:xfrm>
            <a:off x="4634157" y="3989554"/>
            <a:ext cx="3052986" cy="2491845"/>
          </a:xfrm>
          <a:prstGeom prst="rect">
            <a:avLst/>
          </a:prstGeom>
        </p:spPr>
      </p:pic>
      <p:pic>
        <p:nvPicPr>
          <p:cNvPr id="13" name="Picture 12">
            <a:extLst>
              <a:ext uri="{FF2B5EF4-FFF2-40B4-BE49-F238E27FC236}">
                <a16:creationId xmlns:a16="http://schemas.microsoft.com/office/drawing/2014/main" id="{4072B3F7-D7F7-E5E3-A49F-F1A764D41A96}"/>
              </a:ext>
            </a:extLst>
          </p:cNvPr>
          <p:cNvPicPr>
            <a:picLocks noChangeAspect="1"/>
          </p:cNvPicPr>
          <p:nvPr/>
        </p:nvPicPr>
        <p:blipFill>
          <a:blip r:embed="rId7"/>
          <a:stretch>
            <a:fillRect/>
          </a:stretch>
        </p:blipFill>
        <p:spPr>
          <a:xfrm>
            <a:off x="8338788" y="3982647"/>
            <a:ext cx="3052987" cy="2498752"/>
          </a:xfrm>
          <a:prstGeom prst="rect">
            <a:avLst/>
          </a:prstGeom>
        </p:spPr>
      </p:pic>
    </p:spTree>
    <p:extLst>
      <p:ext uri="{BB962C8B-B14F-4D97-AF65-F5344CB8AC3E}">
        <p14:creationId xmlns:p14="http://schemas.microsoft.com/office/powerpoint/2010/main" val="3298902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480C-27D0-9142-644D-BA25ECB94483}"/>
              </a:ext>
            </a:extLst>
          </p:cNvPr>
          <p:cNvSpPr>
            <a:spLocks noGrp="1"/>
          </p:cNvSpPr>
          <p:nvPr>
            <p:ph type="title"/>
          </p:nvPr>
        </p:nvSpPr>
        <p:spPr/>
        <p:txBody>
          <a:bodyPr/>
          <a:lstStyle/>
          <a:p>
            <a:r>
              <a:rPr lang="en-US" dirty="0"/>
              <a:t>Supervised or Unsupervised?</a:t>
            </a:r>
          </a:p>
        </p:txBody>
      </p:sp>
      <p:sp>
        <p:nvSpPr>
          <p:cNvPr id="3" name="Content Placeholder 2">
            <a:extLst>
              <a:ext uri="{FF2B5EF4-FFF2-40B4-BE49-F238E27FC236}">
                <a16:creationId xmlns:a16="http://schemas.microsoft.com/office/drawing/2014/main" id="{0CD43D53-5A82-5E62-0DD6-50F8C08423ED}"/>
              </a:ext>
            </a:extLst>
          </p:cNvPr>
          <p:cNvSpPr>
            <a:spLocks noGrp="1"/>
          </p:cNvSpPr>
          <p:nvPr>
            <p:ph idx="1"/>
          </p:nvPr>
        </p:nvSpPr>
        <p:spPr>
          <a:xfrm>
            <a:off x="685801" y="2142067"/>
            <a:ext cx="11361419" cy="3649133"/>
          </a:xfrm>
        </p:spPr>
        <p:txBody>
          <a:bodyPr>
            <a:normAutofit/>
          </a:bodyPr>
          <a:lstStyle/>
          <a:p>
            <a:r>
              <a:rPr lang="en-US" sz="2000" dirty="0"/>
              <a:t>To know whether a new clothing style will be successful based on previous season’s trends.</a:t>
            </a:r>
          </a:p>
          <a:p>
            <a:r>
              <a:rPr lang="en-US" sz="2000" dirty="0"/>
              <a:t>To create groupings of clothing items that have similar features.</a:t>
            </a:r>
          </a:p>
          <a:p>
            <a:r>
              <a:rPr lang="en-US" sz="2000" dirty="0"/>
              <a:t>To see if a customer will purchase an item based on what previous customers purchased. </a:t>
            </a:r>
          </a:p>
          <a:p>
            <a:r>
              <a:rPr lang="en-US" sz="2000" dirty="0"/>
              <a:t>To divide customers into different categories based on their shopping habits.</a:t>
            </a:r>
          </a:p>
          <a:p>
            <a:r>
              <a:rPr lang="en-US" sz="2000" dirty="0"/>
              <a:t>To know a group of problems/issues based on VMS satisfaction survey.</a:t>
            </a:r>
          </a:p>
          <a:p>
            <a:endParaRPr lang="en-US" sz="2000" dirty="0"/>
          </a:p>
        </p:txBody>
      </p:sp>
    </p:spTree>
    <p:extLst>
      <p:ext uri="{BB962C8B-B14F-4D97-AF65-F5344CB8AC3E}">
        <p14:creationId xmlns:p14="http://schemas.microsoft.com/office/powerpoint/2010/main" val="497719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80ED-8974-897C-EC8D-5B86A1C609DA}"/>
              </a:ext>
            </a:extLst>
          </p:cNvPr>
          <p:cNvSpPr>
            <a:spLocks noGrp="1"/>
          </p:cNvSpPr>
          <p:nvPr>
            <p:ph type="title"/>
          </p:nvPr>
        </p:nvSpPr>
        <p:spPr/>
        <p:txBody>
          <a:bodyPr/>
          <a:lstStyle/>
          <a:p>
            <a:r>
              <a:rPr lang="en-US" dirty="0"/>
              <a:t>Examples of Applications of Data Science</a:t>
            </a:r>
          </a:p>
        </p:txBody>
      </p:sp>
      <p:sp>
        <p:nvSpPr>
          <p:cNvPr id="3" name="Content Placeholder 2">
            <a:extLst>
              <a:ext uri="{FF2B5EF4-FFF2-40B4-BE49-F238E27FC236}">
                <a16:creationId xmlns:a16="http://schemas.microsoft.com/office/drawing/2014/main" id="{F3C36A1D-551E-4BC6-0215-A67BD993713F}"/>
              </a:ext>
            </a:extLst>
          </p:cNvPr>
          <p:cNvSpPr>
            <a:spLocks noGrp="1"/>
          </p:cNvSpPr>
          <p:nvPr>
            <p:ph idx="1"/>
          </p:nvPr>
        </p:nvSpPr>
        <p:spPr>
          <a:xfrm>
            <a:off x="685801" y="2142068"/>
            <a:ext cx="10131425" cy="1656782"/>
          </a:xfrm>
        </p:spPr>
        <p:txBody>
          <a:bodyPr/>
          <a:lstStyle/>
          <a:p>
            <a:r>
              <a:rPr lang="en-US" sz="2400" dirty="0"/>
              <a:t>Traditional machine learning</a:t>
            </a:r>
          </a:p>
          <a:p>
            <a:r>
              <a:rPr lang="en-US" sz="2400" dirty="0"/>
              <a:t>Internet of Things (IoT)</a:t>
            </a:r>
          </a:p>
          <a:p>
            <a:r>
              <a:rPr lang="en-US" sz="2400" dirty="0"/>
              <a:t>Deep Learning</a:t>
            </a:r>
          </a:p>
          <a:p>
            <a:endParaRPr lang="en-US" dirty="0"/>
          </a:p>
        </p:txBody>
      </p:sp>
    </p:spTree>
    <p:extLst>
      <p:ext uri="{BB962C8B-B14F-4D97-AF65-F5344CB8AC3E}">
        <p14:creationId xmlns:p14="http://schemas.microsoft.com/office/powerpoint/2010/main" val="207664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E26E9E-52D6-2CFC-B476-1743E6AD7BD7}"/>
              </a:ext>
            </a:extLst>
          </p:cNvPr>
          <p:cNvPicPr>
            <a:picLocks noChangeAspect="1"/>
          </p:cNvPicPr>
          <p:nvPr/>
        </p:nvPicPr>
        <p:blipFill>
          <a:blip r:embed="rId2"/>
          <a:stretch>
            <a:fillRect/>
          </a:stretch>
        </p:blipFill>
        <p:spPr>
          <a:xfrm>
            <a:off x="5703570" y="142175"/>
            <a:ext cx="2603440" cy="2623885"/>
          </a:xfrm>
          <a:prstGeom prst="rect">
            <a:avLst/>
          </a:prstGeom>
        </p:spPr>
      </p:pic>
      <p:pic>
        <p:nvPicPr>
          <p:cNvPr id="5" name="Picture 4">
            <a:extLst>
              <a:ext uri="{FF2B5EF4-FFF2-40B4-BE49-F238E27FC236}">
                <a16:creationId xmlns:a16="http://schemas.microsoft.com/office/drawing/2014/main" id="{10B40AAE-CE74-DD86-BFAC-2A59B21F1EDD}"/>
              </a:ext>
            </a:extLst>
          </p:cNvPr>
          <p:cNvPicPr>
            <a:picLocks noChangeAspect="1"/>
          </p:cNvPicPr>
          <p:nvPr/>
        </p:nvPicPr>
        <p:blipFill>
          <a:blip r:embed="rId3"/>
          <a:stretch>
            <a:fillRect/>
          </a:stretch>
        </p:blipFill>
        <p:spPr>
          <a:xfrm>
            <a:off x="8958590" y="142175"/>
            <a:ext cx="2852485" cy="2674437"/>
          </a:xfrm>
          <a:prstGeom prst="rect">
            <a:avLst/>
          </a:prstGeom>
        </p:spPr>
      </p:pic>
      <p:pic>
        <p:nvPicPr>
          <p:cNvPr id="7" name="Picture 6">
            <a:extLst>
              <a:ext uri="{FF2B5EF4-FFF2-40B4-BE49-F238E27FC236}">
                <a16:creationId xmlns:a16="http://schemas.microsoft.com/office/drawing/2014/main" id="{4D88438F-2ACF-32E9-2E69-DB6D918C48EB}"/>
              </a:ext>
            </a:extLst>
          </p:cNvPr>
          <p:cNvPicPr>
            <a:picLocks noChangeAspect="1"/>
          </p:cNvPicPr>
          <p:nvPr/>
        </p:nvPicPr>
        <p:blipFill>
          <a:blip r:embed="rId4"/>
          <a:stretch>
            <a:fillRect/>
          </a:stretch>
        </p:blipFill>
        <p:spPr>
          <a:xfrm>
            <a:off x="929272" y="3863340"/>
            <a:ext cx="2852485" cy="2852485"/>
          </a:xfrm>
          <a:prstGeom prst="rect">
            <a:avLst/>
          </a:prstGeom>
        </p:spPr>
      </p:pic>
      <p:pic>
        <p:nvPicPr>
          <p:cNvPr id="9" name="Picture 8">
            <a:extLst>
              <a:ext uri="{FF2B5EF4-FFF2-40B4-BE49-F238E27FC236}">
                <a16:creationId xmlns:a16="http://schemas.microsoft.com/office/drawing/2014/main" id="{916DA834-8CE6-DF10-ADD4-DFBDED1FD527}"/>
              </a:ext>
            </a:extLst>
          </p:cNvPr>
          <p:cNvPicPr>
            <a:picLocks noChangeAspect="1"/>
          </p:cNvPicPr>
          <p:nvPr/>
        </p:nvPicPr>
        <p:blipFill>
          <a:blip r:embed="rId5"/>
          <a:stretch>
            <a:fillRect/>
          </a:stretch>
        </p:blipFill>
        <p:spPr>
          <a:xfrm>
            <a:off x="4780175" y="3848604"/>
            <a:ext cx="2852485" cy="2830401"/>
          </a:xfrm>
          <a:prstGeom prst="rect">
            <a:avLst/>
          </a:prstGeom>
        </p:spPr>
      </p:pic>
      <p:pic>
        <p:nvPicPr>
          <p:cNvPr id="11" name="Picture 10">
            <a:extLst>
              <a:ext uri="{FF2B5EF4-FFF2-40B4-BE49-F238E27FC236}">
                <a16:creationId xmlns:a16="http://schemas.microsoft.com/office/drawing/2014/main" id="{B99B3013-87EA-3F12-DC5A-DFC9C6118D2B}"/>
              </a:ext>
            </a:extLst>
          </p:cNvPr>
          <p:cNvPicPr>
            <a:picLocks noChangeAspect="1"/>
          </p:cNvPicPr>
          <p:nvPr/>
        </p:nvPicPr>
        <p:blipFill>
          <a:blip r:embed="rId6"/>
          <a:stretch>
            <a:fillRect/>
          </a:stretch>
        </p:blipFill>
        <p:spPr>
          <a:xfrm>
            <a:off x="8630159" y="3833919"/>
            <a:ext cx="2852485" cy="2845086"/>
          </a:xfrm>
          <a:prstGeom prst="rect">
            <a:avLst/>
          </a:prstGeom>
        </p:spPr>
      </p:pic>
      <p:sp>
        <p:nvSpPr>
          <p:cNvPr id="13" name="TextBox 12">
            <a:extLst>
              <a:ext uri="{FF2B5EF4-FFF2-40B4-BE49-F238E27FC236}">
                <a16:creationId xmlns:a16="http://schemas.microsoft.com/office/drawing/2014/main" id="{54C7B180-D3EC-90FC-F52E-E734459B64E7}"/>
              </a:ext>
            </a:extLst>
          </p:cNvPr>
          <p:cNvSpPr txBox="1"/>
          <p:nvPr/>
        </p:nvSpPr>
        <p:spPr>
          <a:xfrm>
            <a:off x="143466" y="142175"/>
            <a:ext cx="5560104" cy="3539430"/>
          </a:xfrm>
          <a:prstGeom prst="rect">
            <a:avLst/>
          </a:prstGeom>
          <a:noFill/>
        </p:spPr>
        <p:txBody>
          <a:bodyPr wrap="square">
            <a:spAutoFit/>
          </a:bodyPr>
          <a:lstStyle/>
          <a:p>
            <a:pPr algn="l"/>
            <a:r>
              <a:rPr lang="en-US" sz="1600" b="0" i="0" dirty="0">
                <a:effectLst/>
                <a:latin typeface="Studio-Feixen-Sans"/>
              </a:rPr>
              <a:t>Assume you manage operations for a meal delivery service in Houston, Texas. You have latitude and longitude data for meals requests in the past month. </a:t>
            </a:r>
          </a:p>
          <a:p>
            <a:pPr algn="l"/>
            <a:endParaRPr lang="en-US" sz="1600" dirty="0">
              <a:latin typeface="Studio-Feixen-Sans"/>
            </a:endParaRPr>
          </a:p>
          <a:p>
            <a:pPr algn="l"/>
            <a:r>
              <a:rPr lang="en-US" sz="1600" b="0" i="0" dirty="0">
                <a:effectLst/>
                <a:latin typeface="Studio-Feixen-Sans"/>
              </a:rPr>
              <a:t>You'd like to create several new "delivery hubs" where demand has been greatest. In order to do this, you’ve  asked a machine learning scientist to use a clustering algorithm to divide the orders into groups based on their location.</a:t>
            </a:r>
          </a:p>
          <a:p>
            <a:pPr algn="l"/>
            <a:endParaRPr lang="en-US" sz="1600" b="0" i="0" dirty="0">
              <a:effectLst/>
              <a:latin typeface="Studio-Feixen-Sans"/>
            </a:endParaRPr>
          </a:p>
          <a:p>
            <a:pPr algn="l"/>
            <a:r>
              <a:rPr lang="en-US" sz="1600" b="0" i="0" dirty="0">
                <a:effectLst/>
                <a:latin typeface="Studio-Feixen-Sans"/>
              </a:rPr>
              <a:t>The machine learning scientist isn't sure how many clusters to make. Take a look at the clustering algorithm's results using different number of clusters.</a:t>
            </a:r>
          </a:p>
          <a:p>
            <a:pPr algn="l"/>
            <a:endParaRPr lang="en-US" sz="1600" b="0" i="0" dirty="0">
              <a:effectLst/>
              <a:latin typeface="Studio-Feixen-Sans"/>
            </a:endParaRPr>
          </a:p>
          <a:p>
            <a:pPr algn="l"/>
            <a:r>
              <a:rPr lang="en-US" sz="1600" b="0" i="0" dirty="0">
                <a:effectLst/>
                <a:latin typeface="Studio-Feixen-Sans"/>
              </a:rPr>
              <a:t>What is the most suitable number of clusters?</a:t>
            </a:r>
          </a:p>
        </p:txBody>
      </p:sp>
    </p:spTree>
    <p:extLst>
      <p:ext uri="{BB962C8B-B14F-4D97-AF65-F5344CB8AC3E}">
        <p14:creationId xmlns:p14="http://schemas.microsoft.com/office/powerpoint/2010/main" val="2467369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5AD1-F0D2-E1D1-0379-A3DC88165D0C}"/>
              </a:ext>
            </a:extLst>
          </p:cNvPr>
          <p:cNvSpPr>
            <a:spLocks noGrp="1"/>
          </p:cNvSpPr>
          <p:nvPr>
            <p:ph type="title"/>
          </p:nvPr>
        </p:nvSpPr>
        <p:spPr/>
        <p:txBody>
          <a:bodyPr/>
          <a:lstStyle/>
          <a:p>
            <a:r>
              <a:rPr lang="en-US" dirty="0"/>
              <a:t>Case study: Fraud Detection</a:t>
            </a:r>
          </a:p>
        </p:txBody>
      </p:sp>
      <p:sp>
        <p:nvSpPr>
          <p:cNvPr id="3" name="Content Placeholder 2">
            <a:extLst>
              <a:ext uri="{FF2B5EF4-FFF2-40B4-BE49-F238E27FC236}">
                <a16:creationId xmlns:a16="http://schemas.microsoft.com/office/drawing/2014/main" id="{9B39D504-6CB6-0262-6272-6006573ABBC7}"/>
              </a:ext>
            </a:extLst>
          </p:cNvPr>
          <p:cNvSpPr>
            <a:spLocks noGrp="1"/>
          </p:cNvSpPr>
          <p:nvPr>
            <p:ph idx="1"/>
          </p:nvPr>
        </p:nvSpPr>
        <p:spPr>
          <a:xfrm>
            <a:off x="685801" y="2142068"/>
            <a:ext cx="10131425" cy="2650066"/>
          </a:xfrm>
        </p:spPr>
        <p:txBody>
          <a:bodyPr>
            <a:normAutofit fontScale="92500" lnSpcReduction="10000"/>
          </a:bodyPr>
          <a:lstStyle/>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Cordia New" panose="020B0304020202020204" pitchFamily="34" charset="-34"/>
              </a:rPr>
              <a:t>Suppose you work in fraud detection at a large bank. You'd like to use data to determine the probability that the transaction is fake.</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Cordia New" panose="020B0304020202020204" pitchFamily="34" charset="-34"/>
              </a:rPr>
              <a:t>To answer this question, you might start by gathering information about each purchase, such as the amount, date, location, purchase type, and card-holder's address. You'll need many examples of transactions, including this information, as well as a label that tells you whether each transaction is valid or fraudulent. Luckily, you probably have this information in a database. These records are called "training data" and are used to build an algorithm (a model). Each time a new transaction occurs, you'll give your algorithm information, like amount and date, and it will answer the original question: What is the probability that this transaction is fraudulent?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pic>
        <p:nvPicPr>
          <p:cNvPr id="5" name="Picture 4">
            <a:extLst>
              <a:ext uri="{FF2B5EF4-FFF2-40B4-BE49-F238E27FC236}">
                <a16:creationId xmlns:a16="http://schemas.microsoft.com/office/drawing/2014/main" id="{0718F307-3834-AD85-F4EC-60BE80DDADF6}"/>
              </a:ext>
            </a:extLst>
          </p:cNvPr>
          <p:cNvPicPr>
            <a:picLocks noChangeAspect="1"/>
          </p:cNvPicPr>
          <p:nvPr/>
        </p:nvPicPr>
        <p:blipFill>
          <a:blip r:embed="rId2"/>
          <a:stretch>
            <a:fillRect/>
          </a:stretch>
        </p:blipFill>
        <p:spPr>
          <a:xfrm>
            <a:off x="6968200" y="112967"/>
            <a:ext cx="5089408" cy="1750027"/>
          </a:xfrm>
          <a:prstGeom prst="rect">
            <a:avLst/>
          </a:prstGeom>
        </p:spPr>
      </p:pic>
      <p:sp>
        <p:nvSpPr>
          <p:cNvPr id="6" name="Content Placeholder 2">
            <a:extLst>
              <a:ext uri="{FF2B5EF4-FFF2-40B4-BE49-F238E27FC236}">
                <a16:creationId xmlns:a16="http://schemas.microsoft.com/office/drawing/2014/main" id="{3CDD75D3-853F-487A-6638-9D172FEAD9DF}"/>
              </a:ext>
            </a:extLst>
          </p:cNvPr>
          <p:cNvSpPr txBox="1">
            <a:spLocks/>
          </p:cNvSpPr>
          <p:nvPr/>
        </p:nvSpPr>
        <p:spPr>
          <a:xfrm>
            <a:off x="685801" y="4849765"/>
            <a:ext cx="9922726" cy="166757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a:lnSpc>
                <a:spcPct val="107000"/>
              </a:lnSpc>
              <a:spcAft>
                <a:spcPts val="800"/>
              </a:spcAft>
            </a:pPr>
            <a:r>
              <a:rPr lang="en-US" kern="100" dirty="0">
                <a:solidFill>
                  <a:srgbClr val="FF0000"/>
                </a:solidFill>
                <a:latin typeface="Arial" panose="020B0604020202020204" pitchFamily="34" charset="0"/>
                <a:ea typeface="Calibri" panose="020F0502020204030204" pitchFamily="34" charset="0"/>
                <a:cs typeface="Cordia New" panose="020B0304020202020204" pitchFamily="34" charset="-34"/>
              </a:rPr>
              <a:t>What do we need for machine learning?</a:t>
            </a:r>
          </a:p>
          <a:p>
            <a:pPr marL="457200" lvl="1">
              <a:lnSpc>
                <a:spcPct val="107000"/>
              </a:lnSpc>
              <a:spcAft>
                <a:spcPts val="800"/>
              </a:spcAft>
            </a:pPr>
            <a:r>
              <a:rPr lang="en-US" kern="100" dirty="0">
                <a:effectLst/>
                <a:latin typeface="Arial" panose="020B0604020202020204" pitchFamily="34" charset="0"/>
                <a:ea typeface="Calibri" panose="020F0502020204030204" pitchFamily="34" charset="0"/>
                <a:cs typeface="Cordia New" panose="020B0304020202020204" pitchFamily="34" charset="-34"/>
              </a:rPr>
              <a:t>A well-defined question – What is the probability that this transaction is fraudulent?</a:t>
            </a:r>
          </a:p>
          <a:p>
            <a:pPr marL="457200" lvl="1">
              <a:lnSpc>
                <a:spcPct val="107000"/>
              </a:lnSpc>
              <a:spcAft>
                <a:spcPts val="800"/>
              </a:spcAft>
            </a:pPr>
            <a:r>
              <a:rPr lang="en-US" sz="1800" kern="100" dirty="0">
                <a:effectLst/>
                <a:latin typeface="Arial" panose="020B0604020202020204" pitchFamily="34" charset="0"/>
                <a:ea typeface="Calibri" panose="020F0502020204030204" pitchFamily="34" charset="0"/>
                <a:cs typeface="Cordia New" panose="020B0304020202020204" pitchFamily="34" charset="-34"/>
              </a:rPr>
              <a:t>A set of example data – Old transactions labeled as fraudulent or valid.</a:t>
            </a:r>
            <a:endParaRPr lang="en-US" sz="1800" kern="100" dirty="0">
              <a:latin typeface="Calibri" panose="020F0502020204030204" pitchFamily="34" charset="0"/>
              <a:ea typeface="Calibri" panose="020F0502020204030204" pitchFamily="34" charset="0"/>
              <a:cs typeface="Cordia New" panose="020B0304020202020204" pitchFamily="34" charset="-34"/>
            </a:endParaRPr>
          </a:p>
          <a:p>
            <a:pPr marL="457200" lvl="1">
              <a:lnSpc>
                <a:spcPct val="107000"/>
              </a:lnSpc>
              <a:spcAft>
                <a:spcPts val="800"/>
              </a:spcAft>
            </a:pPr>
            <a:r>
              <a:rPr lang="en-US" sz="1800" dirty="0">
                <a:effectLst/>
                <a:latin typeface="Arial" panose="020B0604020202020204" pitchFamily="34" charset="0"/>
                <a:ea typeface="Calibri" panose="020F0502020204030204" pitchFamily="34" charset="0"/>
              </a:rPr>
              <a:t>A new set of data to use our algorithm on – New credit card transactions.</a:t>
            </a:r>
            <a:endParaRPr lang="en-US" kern="100" dirty="0">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spTree>
    <p:extLst>
      <p:ext uri="{BB962C8B-B14F-4D97-AF65-F5344CB8AC3E}">
        <p14:creationId xmlns:p14="http://schemas.microsoft.com/office/powerpoint/2010/main" val="30497351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5251677D890584195F954B2851B372A" ma:contentTypeVersion="0" ma:contentTypeDescription="Create a new document." ma:contentTypeScope="" ma:versionID="7053d6889a7f89c6a78dc7db0b8dcbc4">
  <xsd:schema xmlns:xsd="http://www.w3.org/2001/XMLSchema" xmlns:xs="http://www.w3.org/2001/XMLSchema" xmlns:p="http://schemas.microsoft.com/office/2006/metadata/properties" targetNamespace="http://schemas.microsoft.com/office/2006/metadata/properties" ma:root="true" ma:fieldsID="c76ef529c39306168521fdb1fa67254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FFAD1842-A883-4D6C-BD92-EC38C1FFC2F3}"/>
</file>

<file path=customXml/itemProps3.xml><?xml version="1.0" encoding="utf-8"?>
<ds:datastoreItem xmlns:ds="http://schemas.openxmlformats.org/officeDocument/2006/customXml" ds:itemID="{1F08B90B-70ED-4539-9C14-FB2728D9064F}">
  <ds:schemaRefs>
    <ds:schemaRef ds:uri="http://schemas.microsoft.com/office/2006/documentManagement/types"/>
    <ds:schemaRef ds:uri="71af3243-3dd4-4a8d-8c0d-dd76da1f02a5"/>
    <ds:schemaRef ds:uri="http://purl.org/dc/elements/1.1/"/>
    <ds:schemaRef ds:uri="http://schemas.openxmlformats.org/package/2006/metadata/core-properties"/>
    <ds:schemaRef ds:uri="http://www.w3.org/XML/1998/namespace"/>
    <ds:schemaRef ds:uri="http://purl.org/dc/terms/"/>
    <ds:schemaRef ds:uri="16c05727-aa75-4e4a-9b5f-8a80a1165891"/>
    <ds:schemaRef ds:uri="http://schemas.microsoft.com/office/2006/metadata/properties"/>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500</TotalTime>
  <Words>5004</Words>
  <Application>Microsoft Office PowerPoint</Application>
  <PresentationFormat>Widescreen</PresentationFormat>
  <Paragraphs>429</Paragraphs>
  <Slides>80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Calibri Light</vt:lpstr>
      <vt:lpstr>Studio-Feixen-Sans</vt:lpstr>
      <vt:lpstr>Times New Roman</vt:lpstr>
      <vt:lpstr>Celestial</vt:lpstr>
      <vt:lpstr>Introduction to Data science</vt:lpstr>
      <vt:lpstr>What is data science?</vt:lpstr>
      <vt:lpstr>What is data science and what can they do?</vt:lpstr>
      <vt:lpstr>Why now? Why is it so popular?</vt:lpstr>
      <vt:lpstr>Data Science Workflow</vt:lpstr>
      <vt:lpstr>Let’s Order them</vt:lpstr>
      <vt:lpstr>Building a customer service chatbot</vt:lpstr>
      <vt:lpstr>Examples of Applications of Data Science</vt:lpstr>
      <vt:lpstr>Case study: Fraud Detection</vt:lpstr>
      <vt:lpstr>Case Study: Smart Watch</vt:lpstr>
      <vt:lpstr>Case Study: Image Recognition</vt:lpstr>
      <vt:lpstr>Exercise</vt:lpstr>
      <vt:lpstr>Exercise</vt:lpstr>
      <vt:lpstr>Roles in Data Science</vt:lpstr>
      <vt:lpstr>Data Engineer</vt:lpstr>
      <vt:lpstr>Data Analyst</vt:lpstr>
      <vt:lpstr>Data Scientist</vt:lpstr>
      <vt:lpstr>Machine Learning Scientist</vt:lpstr>
      <vt:lpstr>PowerPoint Presentation</vt:lpstr>
      <vt:lpstr>PowerPoint Presentation</vt:lpstr>
      <vt:lpstr>Data Collection</vt:lpstr>
      <vt:lpstr>Data sources</vt:lpstr>
      <vt:lpstr>Company data</vt:lpstr>
      <vt:lpstr>OPEN DATA</vt:lpstr>
      <vt:lpstr>OPEN DATA</vt:lpstr>
      <vt:lpstr>Exercise</vt:lpstr>
      <vt:lpstr>Exercise</vt:lpstr>
      <vt:lpstr>Data Types</vt:lpstr>
      <vt:lpstr>Quantitative vs. Qualitative Data</vt:lpstr>
      <vt:lpstr>Other data Types?</vt:lpstr>
      <vt:lpstr>Exercise – Classifying data types</vt:lpstr>
      <vt:lpstr>PowerPoint Presentation</vt:lpstr>
      <vt:lpstr>Data Storage and Retrieval</vt:lpstr>
      <vt:lpstr>PowerPoint Presentation</vt:lpstr>
      <vt:lpstr>PowerPoint Presentation</vt:lpstr>
      <vt:lpstr>How do we scale data collection – Data Pipelines</vt:lpstr>
      <vt:lpstr>What is data pipeline?</vt:lpstr>
      <vt:lpstr>PowerPoint Presentation</vt:lpstr>
      <vt:lpstr>Data Pipelines – transform &amp; LOAD</vt:lpstr>
      <vt:lpstr>Data pipeline characteristics</vt:lpstr>
      <vt:lpstr>PowerPoint Presentation</vt:lpstr>
      <vt:lpstr>Data Preparation</vt:lpstr>
      <vt:lpstr>Why prepare data? </vt:lpstr>
      <vt:lpstr>Keys</vt:lpstr>
      <vt:lpstr>Keys</vt:lpstr>
      <vt:lpstr>PowerPoint Presentation</vt:lpstr>
      <vt:lpstr>PowerPoint Presentation</vt:lpstr>
      <vt:lpstr>PowerPoint Presentation</vt:lpstr>
      <vt:lpstr>Exploratory data analysis (eda)</vt:lpstr>
      <vt:lpstr>What is eda?</vt:lpstr>
      <vt:lpstr>PowerPoint Presentation</vt:lpstr>
      <vt:lpstr>PowerPoint Presentation</vt:lpstr>
      <vt:lpstr>Another example – SpaceX launches</vt:lpstr>
      <vt:lpstr>PowerPoint Presentation</vt:lpstr>
      <vt:lpstr>Outliners</vt:lpstr>
      <vt:lpstr>PowerPoint Presentation</vt:lpstr>
      <vt:lpstr>PowerPoint Presentation</vt:lpstr>
      <vt:lpstr>PowerPoint Presentation</vt:lpstr>
      <vt:lpstr>Visualization tips</vt:lpstr>
      <vt:lpstr>PowerPoint Presentation</vt:lpstr>
      <vt:lpstr>PowerPoint Presentation</vt:lpstr>
      <vt:lpstr>Experimental and prediction</vt:lpstr>
      <vt:lpstr>What are experiments in data science</vt:lpstr>
      <vt:lpstr>PowerPoint Presentation</vt:lpstr>
      <vt:lpstr>Time series forecasting</vt:lpstr>
      <vt:lpstr>PowerPoint Presentation</vt:lpstr>
      <vt:lpstr>PowerPoint Presentation</vt:lpstr>
      <vt:lpstr>PowerPoint Presentation</vt:lpstr>
      <vt:lpstr>PowerPoint Presentation</vt:lpstr>
      <vt:lpstr>What is supervised machine learning?</vt:lpstr>
      <vt:lpstr>PowerPoint Presentation</vt:lpstr>
      <vt:lpstr>How do we know the model is good?</vt:lpstr>
      <vt:lpstr>PowerPoint Presentation</vt:lpstr>
      <vt:lpstr>PowerPoint Presentation</vt:lpstr>
      <vt:lpstr>PowerPoint Presentation</vt:lpstr>
      <vt:lpstr>Unsupervised Machine learning - Clustering</vt:lpstr>
      <vt:lpstr>PowerPoint Presentation</vt:lpstr>
      <vt:lpstr>PowerPoint Presentation</vt:lpstr>
      <vt:lpstr>Supervised or Unsupervised?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Design</dc:title>
  <dc:creator>THANACHAI THUMTHAWATWORN</dc:creator>
  <cp:lastModifiedBy>THANACHAI THUMTHAWATWORN</cp:lastModifiedBy>
  <cp:revision>29</cp:revision>
  <dcterms:created xsi:type="dcterms:W3CDTF">2023-06-01T07:20:58Z</dcterms:created>
  <dcterms:modified xsi:type="dcterms:W3CDTF">2024-11-04T00:51:07Z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0x01010025251677D890584195F954B2851B372A</vt:lpwstr>
  </property>
</Properties>
</file>